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58" r:id="rId4"/>
    <p:sldId id="273" r:id="rId5"/>
    <p:sldId id="260" r:id="rId6"/>
    <p:sldId id="274" r:id="rId7"/>
    <p:sldId id="261" r:id="rId8"/>
    <p:sldId id="285" r:id="rId9"/>
    <p:sldId id="272" r:id="rId10"/>
    <p:sldId id="286" r:id="rId11"/>
    <p:sldId id="277" r:id="rId12"/>
    <p:sldId id="279" r:id="rId13"/>
    <p:sldId id="281" r:id="rId14"/>
    <p:sldId id="287" r:id="rId15"/>
    <p:sldId id="288" r:id="rId16"/>
    <p:sldId id="289" r:id="rId17"/>
    <p:sldId id="262" r:id="rId18"/>
    <p:sldId id="290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7885"/>
  </p:normalViewPr>
  <p:slideViewPr>
    <p:cSldViewPr snapToGrid="0" snapToObjects="1">
      <p:cViewPr varScale="1">
        <p:scale>
          <a:sx n="80" d="100"/>
          <a:sy n="80" d="100"/>
        </p:scale>
        <p:origin x="-9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0F0F4-8E68-4EE0-AFF2-37CC057ED9A8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E205-FB89-4B38-AA4F-DDFF7AF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5EFB0-9569-AF4D-B226-DC89B7A869F6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6A419-451F-8647-8F5F-C1E171188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81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6A419-451F-8647-8F5F-C1E171188C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06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Autonomy does not mean independence from others, as this will </a:t>
            </a:r>
            <a:r>
              <a:rPr lang="en-US" dirty="0" err="1" smtClean="0"/>
              <a:t>confict</a:t>
            </a:r>
            <a:r>
              <a:rPr lang="en-US" dirty="0" smtClean="0"/>
              <a:t> with the need to feel and experience connected to others. SDT distinguishes between intrinsic and extrinsic motivations. if intrinsically motivated </a:t>
            </a:r>
            <a:r>
              <a:rPr lang="en-US" dirty="0" err="1" smtClean="0"/>
              <a:t>behaviour</a:t>
            </a:r>
            <a:r>
              <a:rPr lang="en-US" dirty="0" smtClean="0"/>
              <a:t> becomes controlled by external rewards, autonomy is being undermined.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6A419-451F-8647-8F5F-C1E171188C5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7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0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69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7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2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6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4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9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0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2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4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0850-FC6C-824C-A850-47DD91FB1F23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DCF4-695F-C14B-A668-904992E24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69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nsitsocialinnovation.e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lup.com/poll/165269/worldwide-employees-engaged-work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662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>
                <a:solidFill>
                  <a:srgbClr val="C00000"/>
                </a:solidFill>
              </a:rPr>
              <a:t>The </a:t>
            </a:r>
            <a:r>
              <a:rPr lang="en-GB" sz="44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humanization</a:t>
            </a:r>
            <a:r>
              <a:rPr lang="en-GB" sz="4400" b="1" dirty="0" smtClean="0">
                <a:solidFill>
                  <a:srgbClr val="C00000"/>
                </a:solidFill>
              </a:rPr>
              <a:t> of the economy through </a:t>
            </a:r>
            <a:r>
              <a:rPr lang="en-GB" sz="4400" b="1" i="1" dirty="0" smtClean="0">
                <a:solidFill>
                  <a:srgbClr val="C00000"/>
                </a:solidFill>
              </a:rPr>
              <a:t>social innovation</a:t>
            </a:r>
            <a:endParaRPr lang="en-GB" sz="4400" b="1" i="1" dirty="0">
              <a:solidFill>
                <a:srgbClr val="0099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807616" cy="218530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René Kemp, Tim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Strasser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Marc Davidson, Flor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Avelino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Bonno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Adina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Dumitru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Iris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Kunze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Julia Backhaus,  Tim </a:t>
            </a:r>
            <a:r>
              <a:rPr lang="en-US" dirty="0" err="1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O’Riordan</a:t>
            </a:r>
            <a:r>
              <a:rPr lang="en-US" dirty="0">
                <a:solidFill>
                  <a:srgbClr val="1F38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Alex Haxeltine and Paul Weaver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GB" dirty="0"/>
          </a:p>
          <a:p>
            <a:pPr algn="l"/>
            <a:r>
              <a:rPr lang="en-GB" dirty="0" smtClean="0"/>
              <a:t>Based on research for the TRANSIT </a:t>
            </a:r>
            <a:r>
              <a:rPr lang="en-GB" dirty="0"/>
              <a:t>project </a:t>
            </a:r>
            <a:r>
              <a:rPr lang="en-GB" dirty="0">
                <a:hlinkClick r:id="rId2"/>
              </a:rPr>
              <a:t>http://www.transitsocialinnovation.eu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3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a Gallup survey in 2011-2012, </a:t>
            </a:r>
            <a:r>
              <a:rPr lang="en-US" b="1" dirty="0"/>
              <a:t>across the world only 13% of the workers are engaged</a:t>
            </a:r>
            <a:r>
              <a:rPr lang="en-US" dirty="0"/>
              <a:t>, in the sense of psychologically committed to their jobs and goals of the organization. 63% are not engaged and 24% are actively </a:t>
            </a:r>
            <a:r>
              <a:rPr lang="en-US" dirty="0" smtClean="0"/>
              <a:t>disengaged</a:t>
            </a:r>
          </a:p>
          <a:p>
            <a:r>
              <a:rPr lang="nl-NL" sz="2400" dirty="0"/>
              <a:t>Source: </a:t>
            </a:r>
            <a:r>
              <a:rPr lang="nl-NL" sz="2400" dirty="0">
                <a:hlinkClick r:id="rId2"/>
              </a:rPr>
              <a:t>http://</a:t>
            </a:r>
            <a:r>
              <a:rPr lang="nl-NL" sz="2400" dirty="0" smtClean="0">
                <a:hlinkClick r:id="rId2"/>
              </a:rPr>
              <a:t>www.gallup.com/poll/165269/worldwide-employees-engaged-work.aspx</a:t>
            </a:r>
            <a:r>
              <a:rPr lang="nl-NL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393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2922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The third movement </a:t>
            </a:r>
            <a:r>
              <a:rPr lang="en-US" b="1" dirty="0" smtClean="0">
                <a:solidFill>
                  <a:srgbClr val="000000"/>
                </a:solidFill>
              </a:rPr>
              <a:t>involves </a:t>
            </a:r>
            <a:r>
              <a:rPr lang="en-US" b="1" dirty="0">
                <a:solidFill>
                  <a:srgbClr val="000000"/>
                </a:solidFill>
              </a:rPr>
              <a:t>people from different walks of life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i="1" dirty="0">
                <a:solidFill>
                  <a:srgbClr val="000000"/>
                </a:solidFill>
              </a:rPr>
              <a:t>individualists</a:t>
            </a:r>
            <a:r>
              <a:rPr lang="en-US" dirty="0">
                <a:solidFill>
                  <a:srgbClr val="000000"/>
                </a:solidFill>
              </a:rPr>
              <a:t> interested in making a </a:t>
            </a:r>
            <a:r>
              <a:rPr lang="en-US" dirty="0" smtClean="0">
                <a:solidFill>
                  <a:srgbClr val="000000"/>
                </a:solidFill>
              </a:rPr>
              <a:t>difference, </a:t>
            </a:r>
            <a:r>
              <a:rPr lang="en-US" i="1" dirty="0">
                <a:solidFill>
                  <a:srgbClr val="000000"/>
                </a:solidFill>
              </a:rPr>
              <a:t>communitarian minded people </a:t>
            </a:r>
            <a:r>
              <a:rPr lang="en-US" dirty="0">
                <a:solidFill>
                  <a:srgbClr val="000000"/>
                </a:solidFill>
              </a:rPr>
              <a:t>who start a co-op and engage in activities outside the market economy, </a:t>
            </a:r>
            <a:r>
              <a:rPr lang="en-US" i="1" dirty="0">
                <a:solidFill>
                  <a:srgbClr val="000000"/>
                </a:solidFill>
              </a:rPr>
              <a:t>social entrepreneurs </a:t>
            </a:r>
            <a:r>
              <a:rPr lang="en-US" dirty="0">
                <a:solidFill>
                  <a:srgbClr val="000000"/>
                </a:solidFill>
              </a:rPr>
              <a:t>seeking positive social impacts and </a:t>
            </a:r>
            <a:r>
              <a:rPr lang="en-US" i="1" dirty="0">
                <a:solidFill>
                  <a:srgbClr val="000000"/>
                </a:solidFill>
              </a:rPr>
              <a:t>municipalities</a:t>
            </a:r>
            <a:r>
              <a:rPr lang="en-US" dirty="0">
                <a:solidFill>
                  <a:srgbClr val="000000"/>
                </a:solidFill>
              </a:rPr>
              <a:t> who are experimenting with citizen participation and the collective management and use of public spaces (as urban commons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humanisation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process of transformative social innovation is believed to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exhibit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rising trend in the last 20 years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after a decline during the expansion of the welfare system, with a proliferation of initiatives in the last 10 years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West).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0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01564" y="2365860"/>
            <a:ext cx="11384197" cy="1917279"/>
          </a:xfrm>
          <a:prstGeom prst="rect">
            <a:avLst/>
          </a:prstGeom>
          <a:solidFill>
            <a:srgbClr val="92D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5055" y="4281316"/>
            <a:ext cx="11384197" cy="1875262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01564" y="3292654"/>
            <a:ext cx="11051283" cy="1200447"/>
          </a:xfrm>
          <a:custGeom>
            <a:avLst/>
            <a:gdLst>
              <a:gd name="connsiteX0" fmla="*/ 0 w 11197087"/>
              <a:gd name="connsiteY0" fmla="*/ 1655951 h 2251554"/>
              <a:gd name="connsiteX1" fmla="*/ 1242204 w 11197087"/>
              <a:gd name="connsiteY1" fmla="*/ 1742215 h 2251554"/>
              <a:gd name="connsiteX2" fmla="*/ 3226279 w 11197087"/>
              <a:gd name="connsiteY2" fmla="*/ 2242547 h 2251554"/>
              <a:gd name="connsiteX3" fmla="*/ 5693434 w 11197087"/>
              <a:gd name="connsiteY3" fmla="*/ 1259136 h 2251554"/>
              <a:gd name="connsiteX4" fmla="*/ 7297947 w 11197087"/>
              <a:gd name="connsiteY4" fmla="*/ 810562 h 2251554"/>
              <a:gd name="connsiteX5" fmla="*/ 9195759 w 11197087"/>
              <a:gd name="connsiteY5" fmla="*/ 34185 h 2251554"/>
              <a:gd name="connsiteX6" fmla="*/ 10334445 w 11197087"/>
              <a:gd name="connsiteY6" fmla="*/ 206713 h 2251554"/>
              <a:gd name="connsiteX7" fmla="*/ 10990053 w 11197087"/>
              <a:gd name="connsiteY7" fmla="*/ 827815 h 2251554"/>
              <a:gd name="connsiteX8" fmla="*/ 11197087 w 11197087"/>
              <a:gd name="connsiteY8" fmla="*/ 965838 h 2251554"/>
              <a:gd name="connsiteX0" fmla="*/ 0 w 11197087"/>
              <a:gd name="connsiteY0" fmla="*/ 1655951 h 2263704"/>
              <a:gd name="connsiteX1" fmla="*/ 1242204 w 11197087"/>
              <a:gd name="connsiteY1" fmla="*/ 1742215 h 2263704"/>
              <a:gd name="connsiteX2" fmla="*/ 3226279 w 11197087"/>
              <a:gd name="connsiteY2" fmla="*/ 2242547 h 2263704"/>
              <a:gd name="connsiteX3" fmla="*/ 5667830 w 11197087"/>
              <a:gd name="connsiteY3" fmla="*/ 942752 h 2263704"/>
              <a:gd name="connsiteX4" fmla="*/ 7297947 w 11197087"/>
              <a:gd name="connsiteY4" fmla="*/ 810562 h 2263704"/>
              <a:gd name="connsiteX5" fmla="*/ 9195759 w 11197087"/>
              <a:gd name="connsiteY5" fmla="*/ 34185 h 2263704"/>
              <a:gd name="connsiteX6" fmla="*/ 10334445 w 11197087"/>
              <a:gd name="connsiteY6" fmla="*/ 206713 h 2263704"/>
              <a:gd name="connsiteX7" fmla="*/ 10990053 w 11197087"/>
              <a:gd name="connsiteY7" fmla="*/ 827815 h 2263704"/>
              <a:gd name="connsiteX8" fmla="*/ 11197087 w 11197087"/>
              <a:gd name="connsiteY8" fmla="*/ 965838 h 2263704"/>
              <a:gd name="connsiteX0" fmla="*/ 0 w 11197087"/>
              <a:gd name="connsiteY0" fmla="*/ 1655951 h 2274269"/>
              <a:gd name="connsiteX1" fmla="*/ 1242204 w 11197087"/>
              <a:gd name="connsiteY1" fmla="*/ 1742215 h 2274269"/>
              <a:gd name="connsiteX2" fmla="*/ 3226279 w 11197087"/>
              <a:gd name="connsiteY2" fmla="*/ 2242547 h 2274269"/>
              <a:gd name="connsiteX3" fmla="*/ 5488596 w 11197087"/>
              <a:gd name="connsiteY3" fmla="*/ 714252 h 2274269"/>
              <a:gd name="connsiteX4" fmla="*/ 7297947 w 11197087"/>
              <a:gd name="connsiteY4" fmla="*/ 810562 h 2274269"/>
              <a:gd name="connsiteX5" fmla="*/ 9195759 w 11197087"/>
              <a:gd name="connsiteY5" fmla="*/ 34185 h 2274269"/>
              <a:gd name="connsiteX6" fmla="*/ 10334445 w 11197087"/>
              <a:gd name="connsiteY6" fmla="*/ 206713 h 2274269"/>
              <a:gd name="connsiteX7" fmla="*/ 10990053 w 11197087"/>
              <a:gd name="connsiteY7" fmla="*/ 827815 h 2274269"/>
              <a:gd name="connsiteX8" fmla="*/ 11197087 w 11197087"/>
              <a:gd name="connsiteY8" fmla="*/ 965838 h 2274269"/>
              <a:gd name="connsiteX0" fmla="*/ 0 w 11197087"/>
              <a:gd name="connsiteY0" fmla="*/ 1449300 h 2067618"/>
              <a:gd name="connsiteX1" fmla="*/ 1242204 w 11197087"/>
              <a:gd name="connsiteY1" fmla="*/ 1535564 h 2067618"/>
              <a:gd name="connsiteX2" fmla="*/ 3226279 w 11197087"/>
              <a:gd name="connsiteY2" fmla="*/ 2035896 h 2067618"/>
              <a:gd name="connsiteX3" fmla="*/ 5488596 w 11197087"/>
              <a:gd name="connsiteY3" fmla="*/ 507601 h 2067618"/>
              <a:gd name="connsiteX4" fmla="*/ 7297947 w 11197087"/>
              <a:gd name="connsiteY4" fmla="*/ 603911 h 2067618"/>
              <a:gd name="connsiteX5" fmla="*/ 8645256 w 11197087"/>
              <a:gd name="connsiteY5" fmla="*/ 583341 h 2067618"/>
              <a:gd name="connsiteX6" fmla="*/ 10334445 w 11197087"/>
              <a:gd name="connsiteY6" fmla="*/ 62 h 2067618"/>
              <a:gd name="connsiteX7" fmla="*/ 10990053 w 11197087"/>
              <a:gd name="connsiteY7" fmla="*/ 621164 h 2067618"/>
              <a:gd name="connsiteX8" fmla="*/ 11197087 w 11197087"/>
              <a:gd name="connsiteY8" fmla="*/ 759187 h 2067618"/>
              <a:gd name="connsiteX0" fmla="*/ 0 w 11197087"/>
              <a:gd name="connsiteY0" fmla="*/ 1029464 h 1647782"/>
              <a:gd name="connsiteX1" fmla="*/ 1242204 w 11197087"/>
              <a:gd name="connsiteY1" fmla="*/ 1115728 h 1647782"/>
              <a:gd name="connsiteX2" fmla="*/ 3226279 w 11197087"/>
              <a:gd name="connsiteY2" fmla="*/ 1616060 h 1647782"/>
              <a:gd name="connsiteX3" fmla="*/ 5488596 w 11197087"/>
              <a:gd name="connsiteY3" fmla="*/ 87765 h 1647782"/>
              <a:gd name="connsiteX4" fmla="*/ 7297947 w 11197087"/>
              <a:gd name="connsiteY4" fmla="*/ 184075 h 1647782"/>
              <a:gd name="connsiteX5" fmla="*/ 8645256 w 11197087"/>
              <a:gd name="connsiteY5" fmla="*/ 163505 h 1647782"/>
              <a:gd name="connsiteX6" fmla="*/ 10424062 w 11197087"/>
              <a:gd name="connsiteY6" fmla="*/ 230572 h 1647782"/>
              <a:gd name="connsiteX7" fmla="*/ 10990053 w 11197087"/>
              <a:gd name="connsiteY7" fmla="*/ 201328 h 1647782"/>
              <a:gd name="connsiteX8" fmla="*/ 11197087 w 11197087"/>
              <a:gd name="connsiteY8" fmla="*/ 339351 h 1647782"/>
              <a:gd name="connsiteX0" fmla="*/ 0 w 11211634"/>
              <a:gd name="connsiteY0" fmla="*/ 1029464 h 1647782"/>
              <a:gd name="connsiteX1" fmla="*/ 1242204 w 11211634"/>
              <a:gd name="connsiteY1" fmla="*/ 1115728 h 1647782"/>
              <a:gd name="connsiteX2" fmla="*/ 3226279 w 11211634"/>
              <a:gd name="connsiteY2" fmla="*/ 1616060 h 1647782"/>
              <a:gd name="connsiteX3" fmla="*/ 5488596 w 11211634"/>
              <a:gd name="connsiteY3" fmla="*/ 87765 h 1647782"/>
              <a:gd name="connsiteX4" fmla="*/ 7297947 w 11211634"/>
              <a:gd name="connsiteY4" fmla="*/ 184075 h 1647782"/>
              <a:gd name="connsiteX5" fmla="*/ 8645256 w 11211634"/>
              <a:gd name="connsiteY5" fmla="*/ 163505 h 1647782"/>
              <a:gd name="connsiteX6" fmla="*/ 10424062 w 11211634"/>
              <a:gd name="connsiteY6" fmla="*/ 230572 h 1647782"/>
              <a:gd name="connsiteX7" fmla="*/ 11118077 w 11211634"/>
              <a:gd name="connsiteY7" fmla="*/ 535288 h 1647782"/>
              <a:gd name="connsiteX8" fmla="*/ 11197087 w 11211634"/>
              <a:gd name="connsiteY8" fmla="*/ 339351 h 1647782"/>
              <a:gd name="connsiteX0" fmla="*/ 0 w 11914021"/>
              <a:gd name="connsiteY0" fmla="*/ 1029464 h 1647782"/>
              <a:gd name="connsiteX1" fmla="*/ 1242204 w 11914021"/>
              <a:gd name="connsiteY1" fmla="*/ 1115728 h 1647782"/>
              <a:gd name="connsiteX2" fmla="*/ 3226279 w 11914021"/>
              <a:gd name="connsiteY2" fmla="*/ 1616060 h 1647782"/>
              <a:gd name="connsiteX3" fmla="*/ 5488596 w 11914021"/>
              <a:gd name="connsiteY3" fmla="*/ 87765 h 1647782"/>
              <a:gd name="connsiteX4" fmla="*/ 7297947 w 11914021"/>
              <a:gd name="connsiteY4" fmla="*/ 184075 h 1647782"/>
              <a:gd name="connsiteX5" fmla="*/ 8645256 w 11914021"/>
              <a:gd name="connsiteY5" fmla="*/ 163505 h 1647782"/>
              <a:gd name="connsiteX6" fmla="*/ 10424062 w 11914021"/>
              <a:gd name="connsiteY6" fmla="*/ 230572 h 1647782"/>
              <a:gd name="connsiteX7" fmla="*/ 11118077 w 11914021"/>
              <a:gd name="connsiteY7" fmla="*/ 535288 h 1647782"/>
              <a:gd name="connsiteX8" fmla="*/ 11914021 w 11914021"/>
              <a:gd name="connsiteY8" fmla="*/ 796350 h 1647782"/>
              <a:gd name="connsiteX0" fmla="*/ 0 w 11914021"/>
              <a:gd name="connsiteY0" fmla="*/ 1029464 h 1647782"/>
              <a:gd name="connsiteX1" fmla="*/ 1242204 w 11914021"/>
              <a:gd name="connsiteY1" fmla="*/ 1115728 h 1647782"/>
              <a:gd name="connsiteX2" fmla="*/ 3226279 w 11914021"/>
              <a:gd name="connsiteY2" fmla="*/ 1616060 h 1647782"/>
              <a:gd name="connsiteX3" fmla="*/ 5488596 w 11914021"/>
              <a:gd name="connsiteY3" fmla="*/ 87765 h 1647782"/>
              <a:gd name="connsiteX4" fmla="*/ 7297947 w 11914021"/>
              <a:gd name="connsiteY4" fmla="*/ 184075 h 1647782"/>
              <a:gd name="connsiteX5" fmla="*/ 8645256 w 11914021"/>
              <a:gd name="connsiteY5" fmla="*/ 163505 h 1647782"/>
              <a:gd name="connsiteX6" fmla="*/ 10424062 w 11914021"/>
              <a:gd name="connsiteY6" fmla="*/ 230572 h 1647782"/>
              <a:gd name="connsiteX7" fmla="*/ 11297311 w 11914021"/>
              <a:gd name="connsiteY7" fmla="*/ 500135 h 1647782"/>
              <a:gd name="connsiteX8" fmla="*/ 11914021 w 11914021"/>
              <a:gd name="connsiteY8" fmla="*/ 796350 h 1647782"/>
              <a:gd name="connsiteX0" fmla="*/ 0 w 11914021"/>
              <a:gd name="connsiteY0" fmla="*/ 971301 h 1586240"/>
              <a:gd name="connsiteX1" fmla="*/ 1242204 w 11914021"/>
              <a:gd name="connsiteY1" fmla="*/ 1057565 h 1586240"/>
              <a:gd name="connsiteX2" fmla="*/ 3226279 w 11914021"/>
              <a:gd name="connsiteY2" fmla="*/ 1557897 h 1586240"/>
              <a:gd name="connsiteX3" fmla="*/ 5591015 w 11914021"/>
              <a:gd name="connsiteY3" fmla="*/ 99909 h 1586240"/>
              <a:gd name="connsiteX4" fmla="*/ 7297947 w 11914021"/>
              <a:gd name="connsiteY4" fmla="*/ 125912 h 1586240"/>
              <a:gd name="connsiteX5" fmla="*/ 8645256 w 11914021"/>
              <a:gd name="connsiteY5" fmla="*/ 105342 h 1586240"/>
              <a:gd name="connsiteX6" fmla="*/ 10424062 w 11914021"/>
              <a:gd name="connsiteY6" fmla="*/ 172409 h 1586240"/>
              <a:gd name="connsiteX7" fmla="*/ 11297311 w 11914021"/>
              <a:gd name="connsiteY7" fmla="*/ 441972 h 1586240"/>
              <a:gd name="connsiteX8" fmla="*/ 11914021 w 11914021"/>
              <a:gd name="connsiteY8" fmla="*/ 738187 h 1586240"/>
              <a:gd name="connsiteX0" fmla="*/ 0 w 11914021"/>
              <a:gd name="connsiteY0" fmla="*/ 1161866 h 1776805"/>
              <a:gd name="connsiteX1" fmla="*/ 1242204 w 11914021"/>
              <a:gd name="connsiteY1" fmla="*/ 1248130 h 1776805"/>
              <a:gd name="connsiteX2" fmla="*/ 3226279 w 11914021"/>
              <a:gd name="connsiteY2" fmla="*/ 1748462 h 1776805"/>
              <a:gd name="connsiteX3" fmla="*/ 5591015 w 11914021"/>
              <a:gd name="connsiteY3" fmla="*/ 290474 h 1776805"/>
              <a:gd name="connsiteX4" fmla="*/ 7323552 w 11914021"/>
              <a:gd name="connsiteY4" fmla="*/ 93 h 1776805"/>
              <a:gd name="connsiteX5" fmla="*/ 8645256 w 11914021"/>
              <a:gd name="connsiteY5" fmla="*/ 295907 h 1776805"/>
              <a:gd name="connsiteX6" fmla="*/ 10424062 w 11914021"/>
              <a:gd name="connsiteY6" fmla="*/ 362974 h 1776805"/>
              <a:gd name="connsiteX7" fmla="*/ 11297311 w 11914021"/>
              <a:gd name="connsiteY7" fmla="*/ 632537 h 1776805"/>
              <a:gd name="connsiteX8" fmla="*/ 11914021 w 11914021"/>
              <a:gd name="connsiteY8" fmla="*/ 928752 h 1776805"/>
              <a:gd name="connsiteX0" fmla="*/ 0 w 11914021"/>
              <a:gd name="connsiteY0" fmla="*/ 1161866 h 1776805"/>
              <a:gd name="connsiteX1" fmla="*/ 1242204 w 11914021"/>
              <a:gd name="connsiteY1" fmla="*/ 1248130 h 1776805"/>
              <a:gd name="connsiteX2" fmla="*/ 3226279 w 11914021"/>
              <a:gd name="connsiteY2" fmla="*/ 1748462 h 1776805"/>
              <a:gd name="connsiteX3" fmla="*/ 5591015 w 11914021"/>
              <a:gd name="connsiteY3" fmla="*/ 290474 h 1776805"/>
              <a:gd name="connsiteX4" fmla="*/ 7323552 w 11914021"/>
              <a:gd name="connsiteY4" fmla="*/ 93 h 1776805"/>
              <a:gd name="connsiteX5" fmla="*/ 8645256 w 11914021"/>
              <a:gd name="connsiteY5" fmla="*/ 295907 h 1776805"/>
              <a:gd name="connsiteX6" fmla="*/ 10372851 w 11914021"/>
              <a:gd name="connsiteY6" fmla="*/ 468436 h 1776805"/>
              <a:gd name="connsiteX7" fmla="*/ 11297311 w 11914021"/>
              <a:gd name="connsiteY7" fmla="*/ 632537 h 1776805"/>
              <a:gd name="connsiteX8" fmla="*/ 11914021 w 11914021"/>
              <a:gd name="connsiteY8" fmla="*/ 928752 h 1776805"/>
              <a:gd name="connsiteX0" fmla="*/ 0 w 11914021"/>
              <a:gd name="connsiteY0" fmla="*/ 1161866 h 1776805"/>
              <a:gd name="connsiteX1" fmla="*/ 1242204 w 11914021"/>
              <a:gd name="connsiteY1" fmla="*/ 1248130 h 1776805"/>
              <a:gd name="connsiteX2" fmla="*/ 3226279 w 11914021"/>
              <a:gd name="connsiteY2" fmla="*/ 1748462 h 1776805"/>
              <a:gd name="connsiteX3" fmla="*/ 5591015 w 11914021"/>
              <a:gd name="connsiteY3" fmla="*/ 290474 h 1776805"/>
              <a:gd name="connsiteX4" fmla="*/ 7323552 w 11914021"/>
              <a:gd name="connsiteY4" fmla="*/ 93 h 1776805"/>
              <a:gd name="connsiteX5" fmla="*/ 8645256 w 11914021"/>
              <a:gd name="connsiteY5" fmla="*/ 295907 h 1776805"/>
              <a:gd name="connsiteX6" fmla="*/ 10372851 w 11914021"/>
              <a:gd name="connsiteY6" fmla="*/ 468436 h 1776805"/>
              <a:gd name="connsiteX7" fmla="*/ 11374125 w 11914021"/>
              <a:gd name="connsiteY7" fmla="*/ 702844 h 1776805"/>
              <a:gd name="connsiteX8" fmla="*/ 11914021 w 11914021"/>
              <a:gd name="connsiteY8" fmla="*/ 928752 h 1776805"/>
              <a:gd name="connsiteX0" fmla="*/ 0 w 11914021"/>
              <a:gd name="connsiteY0" fmla="*/ 1161866 h 1776805"/>
              <a:gd name="connsiteX1" fmla="*/ 1242204 w 11914021"/>
              <a:gd name="connsiteY1" fmla="*/ 1248130 h 1776805"/>
              <a:gd name="connsiteX2" fmla="*/ 3226279 w 11914021"/>
              <a:gd name="connsiteY2" fmla="*/ 1748462 h 1776805"/>
              <a:gd name="connsiteX3" fmla="*/ 5591015 w 11914021"/>
              <a:gd name="connsiteY3" fmla="*/ 290474 h 1776805"/>
              <a:gd name="connsiteX4" fmla="*/ 7323552 w 11914021"/>
              <a:gd name="connsiteY4" fmla="*/ 93 h 1776805"/>
              <a:gd name="connsiteX5" fmla="*/ 8645256 w 11914021"/>
              <a:gd name="connsiteY5" fmla="*/ 295907 h 1776805"/>
              <a:gd name="connsiteX6" fmla="*/ 10372851 w 11914021"/>
              <a:gd name="connsiteY6" fmla="*/ 468436 h 1776805"/>
              <a:gd name="connsiteX7" fmla="*/ 11374125 w 11914021"/>
              <a:gd name="connsiteY7" fmla="*/ 702844 h 1776805"/>
              <a:gd name="connsiteX8" fmla="*/ 11467926 w 11914021"/>
              <a:gd name="connsiteY8" fmla="*/ 698356 h 1776805"/>
              <a:gd name="connsiteX9" fmla="*/ 11914021 w 11914021"/>
              <a:gd name="connsiteY9" fmla="*/ 928752 h 177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4021" h="1776805">
                <a:moveTo>
                  <a:pt x="0" y="1161866"/>
                </a:moveTo>
                <a:cubicBezTo>
                  <a:pt x="352245" y="1156115"/>
                  <a:pt x="704491" y="1150364"/>
                  <a:pt x="1242204" y="1248130"/>
                </a:cubicBezTo>
                <a:cubicBezTo>
                  <a:pt x="1779917" y="1345896"/>
                  <a:pt x="2501477" y="1908071"/>
                  <a:pt x="3226279" y="1748462"/>
                </a:cubicBezTo>
                <a:cubicBezTo>
                  <a:pt x="3951081" y="1588853"/>
                  <a:pt x="4908136" y="581869"/>
                  <a:pt x="5591015" y="290474"/>
                </a:cubicBezTo>
                <a:cubicBezTo>
                  <a:pt x="6273894" y="-921"/>
                  <a:pt x="6814512" y="-812"/>
                  <a:pt x="7323552" y="93"/>
                </a:cubicBezTo>
                <a:cubicBezTo>
                  <a:pt x="7832592" y="999"/>
                  <a:pt x="8137040" y="217850"/>
                  <a:pt x="8645256" y="295907"/>
                </a:cubicBezTo>
                <a:cubicBezTo>
                  <a:pt x="9153472" y="373964"/>
                  <a:pt x="9918039" y="400613"/>
                  <a:pt x="10372851" y="468436"/>
                </a:cubicBezTo>
                <a:cubicBezTo>
                  <a:pt x="10827663" y="536259"/>
                  <a:pt x="11200148" y="664524"/>
                  <a:pt x="11374125" y="702844"/>
                </a:cubicBezTo>
                <a:cubicBezTo>
                  <a:pt x="11548102" y="741164"/>
                  <a:pt x="11377943" y="660705"/>
                  <a:pt x="11467926" y="698356"/>
                </a:cubicBezTo>
                <a:cubicBezTo>
                  <a:pt x="11557909" y="736007"/>
                  <a:pt x="11831137" y="890353"/>
                  <a:pt x="11914021" y="928752"/>
                </a:cubicBezTo>
              </a:path>
            </a:pathLst>
          </a:cu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95055" y="1270861"/>
            <a:ext cx="10783470" cy="2428897"/>
          </a:xfrm>
          <a:custGeom>
            <a:avLst/>
            <a:gdLst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44339 w 10895308"/>
              <a:gd name="connsiteY6" fmla="*/ 1379349 h 2404617"/>
              <a:gd name="connsiteX7" fmla="*/ 6850251 w 10895308"/>
              <a:gd name="connsiteY7" fmla="*/ 1642820 h 2404617"/>
              <a:gd name="connsiteX8" fmla="*/ 7392692 w 10895308"/>
              <a:gd name="connsiteY8" fmla="*/ 1704814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44339 w 10895308"/>
              <a:gd name="connsiteY6" fmla="*/ 1379349 h 2404617"/>
              <a:gd name="connsiteX7" fmla="*/ 6850251 w 10895308"/>
              <a:gd name="connsiteY7" fmla="*/ 1642820 h 2404617"/>
              <a:gd name="connsiteX8" fmla="*/ 7494094 w 10895308"/>
              <a:gd name="connsiteY8" fmla="*/ 1583377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44339 w 10895308"/>
              <a:gd name="connsiteY6" fmla="*/ 1379349 h 2404617"/>
              <a:gd name="connsiteX7" fmla="*/ 6816450 w 10895308"/>
              <a:gd name="connsiteY7" fmla="*/ 1510344 h 2404617"/>
              <a:gd name="connsiteX8" fmla="*/ 7494094 w 10895308"/>
              <a:gd name="connsiteY8" fmla="*/ 1583377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44339 w 10895308"/>
              <a:gd name="connsiteY6" fmla="*/ 1379349 h 2404617"/>
              <a:gd name="connsiteX7" fmla="*/ 6816450 w 10895308"/>
              <a:gd name="connsiteY7" fmla="*/ 1510344 h 2404617"/>
              <a:gd name="connsiteX8" fmla="*/ 7494094 w 10895308"/>
              <a:gd name="connsiteY8" fmla="*/ 1583377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55605 w 10895308"/>
              <a:gd name="connsiteY6" fmla="*/ 1346231 h 2404617"/>
              <a:gd name="connsiteX7" fmla="*/ 6816450 w 10895308"/>
              <a:gd name="connsiteY7" fmla="*/ 1510344 h 2404617"/>
              <a:gd name="connsiteX8" fmla="*/ 7494094 w 10895308"/>
              <a:gd name="connsiteY8" fmla="*/ 1583377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55605 w 10895308"/>
              <a:gd name="connsiteY6" fmla="*/ 1346231 h 2404617"/>
              <a:gd name="connsiteX7" fmla="*/ 6838984 w 10895308"/>
              <a:gd name="connsiteY7" fmla="*/ 1477224 h 2404617"/>
              <a:gd name="connsiteX8" fmla="*/ 7494094 w 10895308"/>
              <a:gd name="connsiteY8" fmla="*/ 1583377 h 2404617"/>
              <a:gd name="connsiteX9" fmla="*/ 8229600 w 10895308"/>
              <a:gd name="connsiteY9" fmla="*/ 1425844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  <a:gd name="connsiteX0" fmla="*/ 0 w 10895308"/>
              <a:gd name="connsiteY0" fmla="*/ 1937288 h 2404617"/>
              <a:gd name="connsiteX1" fmla="*/ 883403 w 10895308"/>
              <a:gd name="connsiteY1" fmla="*/ 2324746 h 2404617"/>
              <a:gd name="connsiteX2" fmla="*/ 2092271 w 10895308"/>
              <a:gd name="connsiteY2" fmla="*/ 2386739 h 2404617"/>
              <a:gd name="connsiteX3" fmla="*/ 3301139 w 10895308"/>
              <a:gd name="connsiteY3" fmla="*/ 2092271 h 2404617"/>
              <a:gd name="connsiteX4" fmla="*/ 4432515 w 10895308"/>
              <a:gd name="connsiteY4" fmla="*/ 1596325 h 2404617"/>
              <a:gd name="connsiteX5" fmla="*/ 5300420 w 10895308"/>
              <a:gd name="connsiteY5" fmla="*/ 1348353 h 2404617"/>
              <a:gd name="connsiteX6" fmla="*/ 6055605 w 10895308"/>
              <a:gd name="connsiteY6" fmla="*/ 1346231 h 2404617"/>
              <a:gd name="connsiteX7" fmla="*/ 6838984 w 10895308"/>
              <a:gd name="connsiteY7" fmla="*/ 1477224 h 2404617"/>
              <a:gd name="connsiteX8" fmla="*/ 7494094 w 10895308"/>
              <a:gd name="connsiteY8" fmla="*/ 1583377 h 2404617"/>
              <a:gd name="connsiteX9" fmla="*/ 8229600 w 10895308"/>
              <a:gd name="connsiteY9" fmla="*/ 1359606 h 2404617"/>
              <a:gd name="connsiteX10" fmla="*/ 8803037 w 10895308"/>
              <a:gd name="connsiteY10" fmla="*/ 929898 h 2404617"/>
              <a:gd name="connsiteX11" fmla="*/ 9267986 w 10895308"/>
              <a:gd name="connsiteY11" fmla="*/ 728420 h 2404617"/>
              <a:gd name="connsiteX12" fmla="*/ 9825925 w 10895308"/>
              <a:gd name="connsiteY12" fmla="*/ 650929 h 2404617"/>
              <a:gd name="connsiteX13" fmla="*/ 10321871 w 10895308"/>
              <a:gd name="connsiteY13" fmla="*/ 356461 h 2404617"/>
              <a:gd name="connsiteX14" fmla="*/ 10600841 w 10895308"/>
              <a:gd name="connsiteY14" fmla="*/ 123986 h 2404617"/>
              <a:gd name="connsiteX15" fmla="*/ 10895308 w 10895308"/>
              <a:gd name="connsiteY15" fmla="*/ 0 h 240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895308" h="2404617">
                <a:moveTo>
                  <a:pt x="0" y="1937288"/>
                </a:moveTo>
                <a:cubicBezTo>
                  <a:pt x="267345" y="2093563"/>
                  <a:pt x="534691" y="2249838"/>
                  <a:pt x="883403" y="2324746"/>
                </a:cubicBezTo>
                <a:cubicBezTo>
                  <a:pt x="1232115" y="2399654"/>
                  <a:pt x="1689315" y="2425485"/>
                  <a:pt x="2092271" y="2386739"/>
                </a:cubicBezTo>
                <a:cubicBezTo>
                  <a:pt x="2495227" y="2347993"/>
                  <a:pt x="2911098" y="2224007"/>
                  <a:pt x="3301139" y="2092271"/>
                </a:cubicBezTo>
                <a:cubicBezTo>
                  <a:pt x="3691180" y="1960535"/>
                  <a:pt x="4099302" y="1720311"/>
                  <a:pt x="4432515" y="1596325"/>
                </a:cubicBezTo>
                <a:cubicBezTo>
                  <a:pt x="4765728" y="1472339"/>
                  <a:pt x="5029905" y="1390035"/>
                  <a:pt x="5300420" y="1348353"/>
                </a:cubicBezTo>
                <a:cubicBezTo>
                  <a:pt x="5570935" y="1306671"/>
                  <a:pt x="5799178" y="1324753"/>
                  <a:pt x="6055605" y="1346231"/>
                </a:cubicBezTo>
                <a:cubicBezTo>
                  <a:pt x="6312032" y="1367709"/>
                  <a:pt x="6599236" y="1437700"/>
                  <a:pt x="6838984" y="1477224"/>
                </a:cubicBezTo>
                <a:cubicBezTo>
                  <a:pt x="7078732" y="1516748"/>
                  <a:pt x="7262325" y="1602980"/>
                  <a:pt x="7494094" y="1583377"/>
                </a:cubicBezTo>
                <a:cubicBezTo>
                  <a:pt x="7725863" y="1563774"/>
                  <a:pt x="8011443" y="1468519"/>
                  <a:pt x="8229600" y="1359606"/>
                </a:cubicBezTo>
                <a:cubicBezTo>
                  <a:pt x="8447757" y="1250693"/>
                  <a:pt x="8629973" y="1035096"/>
                  <a:pt x="8803037" y="929898"/>
                </a:cubicBezTo>
                <a:cubicBezTo>
                  <a:pt x="8976101" y="824700"/>
                  <a:pt x="9097505" y="774915"/>
                  <a:pt x="9267986" y="728420"/>
                </a:cubicBezTo>
                <a:cubicBezTo>
                  <a:pt x="9438467" y="681925"/>
                  <a:pt x="9650278" y="712922"/>
                  <a:pt x="9825925" y="650929"/>
                </a:cubicBezTo>
                <a:cubicBezTo>
                  <a:pt x="10001573" y="588936"/>
                  <a:pt x="10192718" y="444285"/>
                  <a:pt x="10321871" y="356461"/>
                </a:cubicBezTo>
                <a:cubicBezTo>
                  <a:pt x="10451024" y="268637"/>
                  <a:pt x="10505268" y="183396"/>
                  <a:pt x="10600841" y="123986"/>
                </a:cubicBezTo>
                <a:cubicBezTo>
                  <a:pt x="10696414" y="64576"/>
                  <a:pt x="10895308" y="0"/>
                  <a:pt x="10895308" y="0"/>
                </a:cubicBezTo>
              </a:path>
            </a:pathLst>
          </a:custGeom>
          <a:noFill/>
          <a:ln w="28575">
            <a:solidFill>
              <a:srgbClr val="E76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01564" y="2427997"/>
            <a:ext cx="10641957" cy="3310922"/>
          </a:xfrm>
          <a:custGeom>
            <a:avLst/>
            <a:gdLst>
              <a:gd name="connsiteX0" fmla="*/ 0 w 11040534"/>
              <a:gd name="connsiteY0" fmla="*/ 3115733 h 3137449"/>
              <a:gd name="connsiteX1" fmla="*/ 1049867 w 11040534"/>
              <a:gd name="connsiteY1" fmla="*/ 3098800 h 3137449"/>
              <a:gd name="connsiteX2" fmla="*/ 2523067 w 11040534"/>
              <a:gd name="connsiteY2" fmla="*/ 2760133 h 3137449"/>
              <a:gd name="connsiteX3" fmla="*/ 3437467 w 11040534"/>
              <a:gd name="connsiteY3" fmla="*/ 2743200 h 3137449"/>
              <a:gd name="connsiteX4" fmla="*/ 4809067 w 11040534"/>
              <a:gd name="connsiteY4" fmla="*/ 2997200 h 3137449"/>
              <a:gd name="connsiteX5" fmla="*/ 6299200 w 11040534"/>
              <a:gd name="connsiteY5" fmla="*/ 2743200 h 3137449"/>
              <a:gd name="connsiteX6" fmla="*/ 7721600 w 11040534"/>
              <a:gd name="connsiteY6" fmla="*/ 2065866 h 3137449"/>
              <a:gd name="connsiteX7" fmla="*/ 9245600 w 11040534"/>
              <a:gd name="connsiteY7" fmla="*/ 1557866 h 3137449"/>
              <a:gd name="connsiteX8" fmla="*/ 10414000 w 11040534"/>
              <a:gd name="connsiteY8" fmla="*/ 745066 h 3137449"/>
              <a:gd name="connsiteX9" fmla="*/ 11040534 w 11040534"/>
              <a:gd name="connsiteY9" fmla="*/ 0 h 3137449"/>
              <a:gd name="connsiteX10" fmla="*/ 11040534 w 11040534"/>
              <a:gd name="connsiteY10" fmla="*/ 0 h 3137449"/>
              <a:gd name="connsiteX0" fmla="*/ 0 w 11092293"/>
              <a:gd name="connsiteY0" fmla="*/ 1890782 h 3128775"/>
              <a:gd name="connsiteX1" fmla="*/ 1101626 w 11092293"/>
              <a:gd name="connsiteY1" fmla="*/ 3098800 h 3128775"/>
              <a:gd name="connsiteX2" fmla="*/ 2574826 w 11092293"/>
              <a:gd name="connsiteY2" fmla="*/ 2760133 h 3128775"/>
              <a:gd name="connsiteX3" fmla="*/ 3489226 w 11092293"/>
              <a:gd name="connsiteY3" fmla="*/ 2743200 h 3128775"/>
              <a:gd name="connsiteX4" fmla="*/ 4860826 w 11092293"/>
              <a:gd name="connsiteY4" fmla="*/ 2997200 h 3128775"/>
              <a:gd name="connsiteX5" fmla="*/ 6350959 w 11092293"/>
              <a:gd name="connsiteY5" fmla="*/ 2743200 h 3128775"/>
              <a:gd name="connsiteX6" fmla="*/ 7773359 w 11092293"/>
              <a:gd name="connsiteY6" fmla="*/ 2065866 h 3128775"/>
              <a:gd name="connsiteX7" fmla="*/ 9297359 w 11092293"/>
              <a:gd name="connsiteY7" fmla="*/ 1557866 h 3128775"/>
              <a:gd name="connsiteX8" fmla="*/ 10465759 w 11092293"/>
              <a:gd name="connsiteY8" fmla="*/ 745066 h 3128775"/>
              <a:gd name="connsiteX9" fmla="*/ 11092293 w 11092293"/>
              <a:gd name="connsiteY9" fmla="*/ 0 h 3128775"/>
              <a:gd name="connsiteX10" fmla="*/ 11092293 w 11092293"/>
              <a:gd name="connsiteY10" fmla="*/ 0 h 3128775"/>
              <a:gd name="connsiteX0" fmla="*/ 0 w 11092293"/>
              <a:gd name="connsiteY0" fmla="*/ 1890782 h 2999171"/>
              <a:gd name="connsiteX1" fmla="*/ 1274155 w 11092293"/>
              <a:gd name="connsiteY1" fmla="*/ 2960777 h 2999171"/>
              <a:gd name="connsiteX2" fmla="*/ 2574826 w 11092293"/>
              <a:gd name="connsiteY2" fmla="*/ 2760133 h 2999171"/>
              <a:gd name="connsiteX3" fmla="*/ 3489226 w 11092293"/>
              <a:gd name="connsiteY3" fmla="*/ 2743200 h 2999171"/>
              <a:gd name="connsiteX4" fmla="*/ 4860826 w 11092293"/>
              <a:gd name="connsiteY4" fmla="*/ 2997200 h 2999171"/>
              <a:gd name="connsiteX5" fmla="*/ 6350959 w 11092293"/>
              <a:gd name="connsiteY5" fmla="*/ 2743200 h 2999171"/>
              <a:gd name="connsiteX6" fmla="*/ 7773359 w 11092293"/>
              <a:gd name="connsiteY6" fmla="*/ 2065866 h 2999171"/>
              <a:gd name="connsiteX7" fmla="*/ 9297359 w 11092293"/>
              <a:gd name="connsiteY7" fmla="*/ 1557866 h 2999171"/>
              <a:gd name="connsiteX8" fmla="*/ 10465759 w 11092293"/>
              <a:gd name="connsiteY8" fmla="*/ 745066 h 2999171"/>
              <a:gd name="connsiteX9" fmla="*/ 11092293 w 11092293"/>
              <a:gd name="connsiteY9" fmla="*/ 0 h 2999171"/>
              <a:gd name="connsiteX10" fmla="*/ 11092293 w 11092293"/>
              <a:gd name="connsiteY10" fmla="*/ 0 h 2999171"/>
              <a:gd name="connsiteX0" fmla="*/ 0 w 11092293"/>
              <a:gd name="connsiteY0" fmla="*/ 1890782 h 2997200"/>
              <a:gd name="connsiteX1" fmla="*/ 1274155 w 11092293"/>
              <a:gd name="connsiteY1" fmla="*/ 2960777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1890782 h 2997200"/>
              <a:gd name="connsiteX1" fmla="*/ 1239649 w 11092293"/>
              <a:gd name="connsiteY1" fmla="*/ 2874513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1890782 h 2997200"/>
              <a:gd name="connsiteX1" fmla="*/ 1325913 w 11092293"/>
              <a:gd name="connsiteY1" fmla="*/ 2408686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1890782 h 2997200"/>
              <a:gd name="connsiteX1" fmla="*/ 1325913 w 11092293"/>
              <a:gd name="connsiteY1" fmla="*/ 2512203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1890782 h 2997200"/>
              <a:gd name="connsiteX1" fmla="*/ 1429430 w 11092293"/>
              <a:gd name="connsiteY1" fmla="*/ 2149894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2063311 h 2997200"/>
              <a:gd name="connsiteX1" fmla="*/ 1429430 w 11092293"/>
              <a:gd name="connsiteY1" fmla="*/ 2149894 h 2997200"/>
              <a:gd name="connsiteX2" fmla="*/ 2643837 w 11092293"/>
              <a:gd name="connsiteY2" fmla="*/ 2604858 h 2997200"/>
              <a:gd name="connsiteX3" fmla="*/ 3489226 w 11092293"/>
              <a:gd name="connsiteY3" fmla="*/ 2743200 h 2997200"/>
              <a:gd name="connsiteX4" fmla="*/ 4860826 w 11092293"/>
              <a:gd name="connsiteY4" fmla="*/ 2997200 h 2997200"/>
              <a:gd name="connsiteX5" fmla="*/ 6350959 w 11092293"/>
              <a:gd name="connsiteY5" fmla="*/ 2743200 h 2997200"/>
              <a:gd name="connsiteX6" fmla="*/ 7773359 w 11092293"/>
              <a:gd name="connsiteY6" fmla="*/ 2065866 h 2997200"/>
              <a:gd name="connsiteX7" fmla="*/ 9297359 w 11092293"/>
              <a:gd name="connsiteY7" fmla="*/ 1557866 h 2997200"/>
              <a:gd name="connsiteX8" fmla="*/ 10465759 w 11092293"/>
              <a:gd name="connsiteY8" fmla="*/ 745066 h 2997200"/>
              <a:gd name="connsiteX9" fmla="*/ 11092293 w 11092293"/>
              <a:gd name="connsiteY9" fmla="*/ 0 h 2997200"/>
              <a:gd name="connsiteX10" fmla="*/ 11092293 w 11092293"/>
              <a:gd name="connsiteY10" fmla="*/ 0 h 2997200"/>
              <a:gd name="connsiteX0" fmla="*/ 0 w 11092293"/>
              <a:gd name="connsiteY0" fmla="*/ 2063311 h 3307751"/>
              <a:gd name="connsiteX1" fmla="*/ 1429430 w 11092293"/>
              <a:gd name="connsiteY1" fmla="*/ 2149894 h 3307751"/>
              <a:gd name="connsiteX2" fmla="*/ 2643837 w 11092293"/>
              <a:gd name="connsiteY2" fmla="*/ 2604858 h 3307751"/>
              <a:gd name="connsiteX3" fmla="*/ 3489226 w 11092293"/>
              <a:gd name="connsiteY3" fmla="*/ 2743200 h 3307751"/>
              <a:gd name="connsiteX4" fmla="*/ 4860826 w 11092293"/>
              <a:gd name="connsiteY4" fmla="*/ 3307751 h 3307751"/>
              <a:gd name="connsiteX5" fmla="*/ 6350959 w 11092293"/>
              <a:gd name="connsiteY5" fmla="*/ 2743200 h 3307751"/>
              <a:gd name="connsiteX6" fmla="*/ 7773359 w 11092293"/>
              <a:gd name="connsiteY6" fmla="*/ 2065866 h 3307751"/>
              <a:gd name="connsiteX7" fmla="*/ 9297359 w 11092293"/>
              <a:gd name="connsiteY7" fmla="*/ 1557866 h 3307751"/>
              <a:gd name="connsiteX8" fmla="*/ 10465759 w 11092293"/>
              <a:gd name="connsiteY8" fmla="*/ 745066 h 3307751"/>
              <a:gd name="connsiteX9" fmla="*/ 11092293 w 11092293"/>
              <a:gd name="connsiteY9" fmla="*/ 0 h 3307751"/>
              <a:gd name="connsiteX10" fmla="*/ 11092293 w 11092293"/>
              <a:gd name="connsiteY10" fmla="*/ 0 h 3307751"/>
              <a:gd name="connsiteX0" fmla="*/ 0 w 11092293"/>
              <a:gd name="connsiteY0" fmla="*/ 2063311 h 3308152"/>
              <a:gd name="connsiteX1" fmla="*/ 1429430 w 11092293"/>
              <a:gd name="connsiteY1" fmla="*/ 2149894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2063311 h 3308152"/>
              <a:gd name="connsiteX1" fmla="*/ 1429430 w 11092293"/>
              <a:gd name="connsiteY1" fmla="*/ 1873849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2063311 h 3308152"/>
              <a:gd name="connsiteX1" fmla="*/ 1429430 w 11092293"/>
              <a:gd name="connsiteY1" fmla="*/ 2029125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2063311 h 3308152"/>
              <a:gd name="connsiteX1" fmla="*/ 1377672 w 11092293"/>
              <a:gd name="connsiteY1" fmla="*/ 2218906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1752760 h 3308152"/>
              <a:gd name="connsiteX1" fmla="*/ 1377672 w 11092293"/>
              <a:gd name="connsiteY1" fmla="*/ 2218906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1752760 h 3308152"/>
              <a:gd name="connsiteX1" fmla="*/ 1377672 w 11092293"/>
              <a:gd name="connsiteY1" fmla="*/ 2218906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1752760 h 3308152"/>
              <a:gd name="connsiteX1" fmla="*/ 1412178 w 11092293"/>
              <a:gd name="connsiteY1" fmla="*/ 2063631 h 3308152"/>
              <a:gd name="connsiteX2" fmla="*/ 2643837 w 11092293"/>
              <a:gd name="connsiteY2" fmla="*/ 2604858 h 3308152"/>
              <a:gd name="connsiteX3" fmla="*/ 3489226 w 11092293"/>
              <a:gd name="connsiteY3" fmla="*/ 2829465 h 3308152"/>
              <a:gd name="connsiteX4" fmla="*/ 4860826 w 11092293"/>
              <a:gd name="connsiteY4" fmla="*/ 3307751 h 3308152"/>
              <a:gd name="connsiteX5" fmla="*/ 6350959 w 11092293"/>
              <a:gd name="connsiteY5" fmla="*/ 2743200 h 3308152"/>
              <a:gd name="connsiteX6" fmla="*/ 7773359 w 11092293"/>
              <a:gd name="connsiteY6" fmla="*/ 2065866 h 3308152"/>
              <a:gd name="connsiteX7" fmla="*/ 9297359 w 11092293"/>
              <a:gd name="connsiteY7" fmla="*/ 1557866 h 3308152"/>
              <a:gd name="connsiteX8" fmla="*/ 10465759 w 11092293"/>
              <a:gd name="connsiteY8" fmla="*/ 745066 h 3308152"/>
              <a:gd name="connsiteX9" fmla="*/ 11092293 w 11092293"/>
              <a:gd name="connsiteY9" fmla="*/ 0 h 3308152"/>
              <a:gd name="connsiteX10" fmla="*/ 11092293 w 11092293"/>
              <a:gd name="connsiteY10" fmla="*/ 0 h 3308152"/>
              <a:gd name="connsiteX0" fmla="*/ 0 w 11092293"/>
              <a:gd name="connsiteY0" fmla="*/ 1752760 h 3308218"/>
              <a:gd name="connsiteX1" fmla="*/ 1412178 w 11092293"/>
              <a:gd name="connsiteY1" fmla="*/ 2063631 h 3308218"/>
              <a:gd name="connsiteX2" fmla="*/ 2247022 w 11092293"/>
              <a:gd name="connsiteY2" fmla="*/ 2277054 h 3308218"/>
              <a:gd name="connsiteX3" fmla="*/ 3489226 w 11092293"/>
              <a:gd name="connsiteY3" fmla="*/ 2829465 h 3308218"/>
              <a:gd name="connsiteX4" fmla="*/ 4860826 w 11092293"/>
              <a:gd name="connsiteY4" fmla="*/ 3307751 h 3308218"/>
              <a:gd name="connsiteX5" fmla="*/ 6350959 w 11092293"/>
              <a:gd name="connsiteY5" fmla="*/ 2743200 h 3308218"/>
              <a:gd name="connsiteX6" fmla="*/ 7773359 w 11092293"/>
              <a:gd name="connsiteY6" fmla="*/ 2065866 h 3308218"/>
              <a:gd name="connsiteX7" fmla="*/ 9297359 w 11092293"/>
              <a:gd name="connsiteY7" fmla="*/ 1557866 h 3308218"/>
              <a:gd name="connsiteX8" fmla="*/ 10465759 w 11092293"/>
              <a:gd name="connsiteY8" fmla="*/ 745066 h 3308218"/>
              <a:gd name="connsiteX9" fmla="*/ 11092293 w 11092293"/>
              <a:gd name="connsiteY9" fmla="*/ 0 h 3308218"/>
              <a:gd name="connsiteX10" fmla="*/ 11092293 w 11092293"/>
              <a:gd name="connsiteY10" fmla="*/ 0 h 3308218"/>
              <a:gd name="connsiteX0" fmla="*/ 0 w 11092293"/>
              <a:gd name="connsiteY0" fmla="*/ 1752760 h 3310035"/>
              <a:gd name="connsiteX1" fmla="*/ 1412178 w 11092293"/>
              <a:gd name="connsiteY1" fmla="*/ 2063631 h 3310035"/>
              <a:gd name="connsiteX2" fmla="*/ 2247022 w 11092293"/>
              <a:gd name="connsiteY2" fmla="*/ 2277054 h 3310035"/>
              <a:gd name="connsiteX3" fmla="*/ 3540984 w 11092293"/>
              <a:gd name="connsiteY3" fmla="*/ 2915729 h 3310035"/>
              <a:gd name="connsiteX4" fmla="*/ 4860826 w 11092293"/>
              <a:gd name="connsiteY4" fmla="*/ 3307751 h 3310035"/>
              <a:gd name="connsiteX5" fmla="*/ 6350959 w 11092293"/>
              <a:gd name="connsiteY5" fmla="*/ 2743200 h 3310035"/>
              <a:gd name="connsiteX6" fmla="*/ 7773359 w 11092293"/>
              <a:gd name="connsiteY6" fmla="*/ 2065866 h 3310035"/>
              <a:gd name="connsiteX7" fmla="*/ 9297359 w 11092293"/>
              <a:gd name="connsiteY7" fmla="*/ 1557866 h 3310035"/>
              <a:gd name="connsiteX8" fmla="*/ 10465759 w 11092293"/>
              <a:gd name="connsiteY8" fmla="*/ 745066 h 3310035"/>
              <a:gd name="connsiteX9" fmla="*/ 11092293 w 11092293"/>
              <a:gd name="connsiteY9" fmla="*/ 0 h 3310035"/>
              <a:gd name="connsiteX10" fmla="*/ 11092293 w 11092293"/>
              <a:gd name="connsiteY10" fmla="*/ 0 h 3310035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7773359 w 11092293"/>
              <a:gd name="connsiteY6" fmla="*/ 2065866 h 3310922"/>
              <a:gd name="connsiteX7" fmla="*/ 9297359 w 11092293"/>
              <a:gd name="connsiteY7" fmla="*/ 1557866 h 3310922"/>
              <a:gd name="connsiteX8" fmla="*/ 10465759 w 11092293"/>
              <a:gd name="connsiteY8" fmla="*/ 745066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8014898 w 11092293"/>
              <a:gd name="connsiteY6" fmla="*/ 2186636 h 3310922"/>
              <a:gd name="connsiteX7" fmla="*/ 9297359 w 11092293"/>
              <a:gd name="connsiteY7" fmla="*/ 1557866 h 3310922"/>
              <a:gd name="connsiteX8" fmla="*/ 10465759 w 11092293"/>
              <a:gd name="connsiteY8" fmla="*/ 745066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8066657 w 11092293"/>
              <a:gd name="connsiteY6" fmla="*/ 2255647 h 3310922"/>
              <a:gd name="connsiteX7" fmla="*/ 9297359 w 11092293"/>
              <a:gd name="connsiteY7" fmla="*/ 1557866 h 3310922"/>
              <a:gd name="connsiteX8" fmla="*/ 10465759 w 11092293"/>
              <a:gd name="connsiteY8" fmla="*/ 745066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8066657 w 11092293"/>
              <a:gd name="connsiteY6" fmla="*/ 2255647 h 3310922"/>
              <a:gd name="connsiteX7" fmla="*/ 9331865 w 11092293"/>
              <a:gd name="connsiteY7" fmla="*/ 1437096 h 3310922"/>
              <a:gd name="connsiteX8" fmla="*/ 10465759 w 11092293"/>
              <a:gd name="connsiteY8" fmla="*/ 745066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8066657 w 11092293"/>
              <a:gd name="connsiteY6" fmla="*/ 2255647 h 3310922"/>
              <a:gd name="connsiteX7" fmla="*/ 9331865 w 11092293"/>
              <a:gd name="connsiteY7" fmla="*/ 1437096 h 3310922"/>
              <a:gd name="connsiteX8" fmla="*/ 10448506 w 11092293"/>
              <a:gd name="connsiteY8" fmla="*/ 555285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  <a:gd name="connsiteX0" fmla="*/ 0 w 11092293"/>
              <a:gd name="connsiteY0" fmla="*/ 1752760 h 3310922"/>
              <a:gd name="connsiteX1" fmla="*/ 1412178 w 11092293"/>
              <a:gd name="connsiteY1" fmla="*/ 2063631 h 3310922"/>
              <a:gd name="connsiteX2" fmla="*/ 2247022 w 11092293"/>
              <a:gd name="connsiteY2" fmla="*/ 2277054 h 3310922"/>
              <a:gd name="connsiteX3" fmla="*/ 3540984 w 11092293"/>
              <a:gd name="connsiteY3" fmla="*/ 2915729 h 3310922"/>
              <a:gd name="connsiteX4" fmla="*/ 4860826 w 11092293"/>
              <a:gd name="connsiteY4" fmla="*/ 3307751 h 3310922"/>
              <a:gd name="connsiteX5" fmla="*/ 6212937 w 11092293"/>
              <a:gd name="connsiteY5" fmla="*/ 2708694 h 3310922"/>
              <a:gd name="connsiteX6" fmla="*/ 8066657 w 11092293"/>
              <a:gd name="connsiteY6" fmla="*/ 2255647 h 3310922"/>
              <a:gd name="connsiteX7" fmla="*/ 9331865 w 11092293"/>
              <a:gd name="connsiteY7" fmla="*/ 1437096 h 3310922"/>
              <a:gd name="connsiteX8" fmla="*/ 10500265 w 11092293"/>
              <a:gd name="connsiteY8" fmla="*/ 658802 h 3310922"/>
              <a:gd name="connsiteX9" fmla="*/ 11092293 w 11092293"/>
              <a:gd name="connsiteY9" fmla="*/ 0 h 3310922"/>
              <a:gd name="connsiteX10" fmla="*/ 11092293 w 11092293"/>
              <a:gd name="connsiteY10" fmla="*/ 0 h 331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92293" h="3310922">
                <a:moveTo>
                  <a:pt x="0" y="1752760"/>
                </a:moveTo>
                <a:cubicBezTo>
                  <a:pt x="573470" y="1773927"/>
                  <a:pt x="1037674" y="1976249"/>
                  <a:pt x="1412178" y="2063631"/>
                </a:cubicBezTo>
                <a:cubicBezTo>
                  <a:pt x="1786682" y="2151013"/>
                  <a:pt x="1892221" y="2135038"/>
                  <a:pt x="2247022" y="2277054"/>
                </a:cubicBezTo>
                <a:cubicBezTo>
                  <a:pt x="2601823" y="2419070"/>
                  <a:pt x="3105350" y="2743946"/>
                  <a:pt x="3540984" y="2915729"/>
                </a:cubicBezTo>
                <a:cubicBezTo>
                  <a:pt x="3976618" y="3087512"/>
                  <a:pt x="4415501" y="3342257"/>
                  <a:pt x="4860826" y="3307751"/>
                </a:cubicBezTo>
                <a:cubicBezTo>
                  <a:pt x="5306151" y="3273245"/>
                  <a:pt x="5678632" y="2884045"/>
                  <a:pt x="6212937" y="2708694"/>
                </a:cubicBezTo>
                <a:cubicBezTo>
                  <a:pt x="6747242" y="2533343"/>
                  <a:pt x="7546836" y="2467580"/>
                  <a:pt x="8066657" y="2255647"/>
                </a:cubicBezTo>
                <a:cubicBezTo>
                  <a:pt x="8586478" y="2043714"/>
                  <a:pt x="8926264" y="1703237"/>
                  <a:pt x="9331865" y="1437096"/>
                </a:cubicBezTo>
                <a:cubicBezTo>
                  <a:pt x="9737466" y="1170955"/>
                  <a:pt x="10206860" y="898318"/>
                  <a:pt x="10500265" y="658802"/>
                </a:cubicBezTo>
                <a:cubicBezTo>
                  <a:pt x="10793670" y="419286"/>
                  <a:pt x="10993622" y="109800"/>
                  <a:pt x="11092293" y="0"/>
                </a:cubicBezTo>
                <a:lnTo>
                  <a:pt x="11092293" y="0"/>
                </a:lnTo>
              </a:path>
            </a:pathLst>
          </a:custGeom>
          <a:noFill/>
          <a:ln w="28575">
            <a:solidFill>
              <a:srgbClr val="DCD2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717" y="1720277"/>
            <a:ext cx="816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>
                <a:solidFill>
                  <a:prstClr val="black"/>
                </a:solidFill>
                <a:latin typeface="Calibri Light" panose="020F0302020204030204"/>
              </a:rPr>
              <a:t>Beggar-thy-</a:t>
            </a:r>
            <a:r>
              <a:rPr lang="ha-Latn-NG" sz="100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lang="ha-Latn-NG" sz="100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ha-Latn-NG" sz="1000" dirty="0">
                <a:solidFill>
                  <a:prstClr val="black"/>
                </a:solidFill>
                <a:latin typeface="Calibri Light" panose="020F0302020204030204"/>
              </a:rPr>
              <a:t>n</a:t>
            </a:r>
            <a:r>
              <a:rPr lang="en-GB" sz="1000" dirty="0" err="1" smtClean="0">
                <a:solidFill>
                  <a:prstClr val="black"/>
                </a:solidFill>
                <a:latin typeface="Calibri Light" panose="020F0302020204030204"/>
              </a:rPr>
              <a:t>eighbo</a:t>
            </a:r>
            <a:r>
              <a:rPr lang="ha-Latn-NG" sz="1000" dirty="0" smtClean="0">
                <a:solidFill>
                  <a:prstClr val="black"/>
                </a:solidFill>
                <a:latin typeface="Calibri Light" panose="020F0302020204030204"/>
              </a:rPr>
              <a:t>u</a:t>
            </a:r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r </a:t>
            </a:r>
            <a:endParaRPr lang="ha-Latn-NG" sz="100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policies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44161" y="1482058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Bretton Woods</a:t>
            </a:r>
          </a:p>
          <a:p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system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32492" y="1903082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Economic recovery &amp; growth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16028" y="1852579"/>
            <a:ext cx="867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Thatcher </a:t>
            </a:r>
            <a:endParaRPr lang="ha-Latn-NG" sz="1000" dirty="0" smtClean="0">
              <a:solidFill>
                <a:prstClr val="black"/>
              </a:solidFill>
            </a:endParaRPr>
          </a:p>
          <a:p>
            <a:r>
              <a:rPr lang="ha-Latn-NG" sz="1000" dirty="0" smtClean="0">
                <a:solidFill>
                  <a:prstClr val="black"/>
                </a:solidFill>
              </a:rPr>
              <a:t>e</a:t>
            </a:r>
            <a:r>
              <a:rPr lang="en-GB" sz="1000" dirty="0" err="1" smtClean="0">
                <a:solidFill>
                  <a:prstClr val="black"/>
                </a:solidFill>
              </a:rPr>
              <a:t>lected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18433" y="1606358"/>
            <a:ext cx="1049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New </a:t>
            </a:r>
            <a:r>
              <a:rPr lang="en-GB" sz="1000" dirty="0" err="1" smtClean="0">
                <a:solidFill>
                  <a:prstClr val="black"/>
                </a:solidFill>
              </a:rPr>
              <a:t>Labor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44851" y="1683896"/>
            <a:ext cx="53043" cy="90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4739751" y="1463072"/>
            <a:ext cx="45719" cy="16881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19255" y="1913238"/>
            <a:ext cx="49813" cy="2554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23585" y="1555482"/>
            <a:ext cx="49813" cy="2554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5400000" flipH="1">
            <a:off x="977653" y="1773159"/>
            <a:ext cx="45719" cy="999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599731" y="1599350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prstClr val="black"/>
                </a:solidFill>
              </a:rPr>
              <a:t>Reagonomics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87319" y="1237713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Fall of Berlin</a:t>
            </a:r>
            <a:endParaRPr lang="ha-Latn-NG" sz="1000" dirty="0" smtClean="0">
              <a:solidFill>
                <a:prstClr val="black"/>
              </a:solidFill>
            </a:endParaRPr>
          </a:p>
          <a:p>
            <a:r>
              <a:rPr lang="en-GB" sz="1000" dirty="0" smtClean="0">
                <a:solidFill>
                  <a:prstClr val="black"/>
                </a:solidFill>
              </a:rPr>
              <a:t>Wall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599730" y="1646503"/>
            <a:ext cx="45719" cy="1324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589322" y="1313143"/>
            <a:ext cx="45719" cy="27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60991" y="1940564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Reign of Neoliberalism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6" name="Rectangle 65"/>
          <p:cNvSpPr/>
          <p:nvPr/>
        </p:nvSpPr>
        <p:spPr>
          <a:xfrm rot="5400000">
            <a:off x="9214096" y="430459"/>
            <a:ext cx="45719" cy="3791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92016" y="1911192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New Public</a:t>
            </a:r>
          </a:p>
          <a:p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Management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18434" y="993231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Rise in Regional Trade Agreements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94096" y="1041338"/>
            <a:ext cx="48675" cy="2648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219911" y="906168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a-Latn-NG" sz="1000" smtClean="0">
                <a:solidFill>
                  <a:prstClr val="black"/>
                </a:solidFill>
              </a:rPr>
              <a:t>Monetary easing </a:t>
            </a:r>
            <a:r>
              <a:rPr lang="en-GB" sz="1000" dirty="0" smtClean="0">
                <a:solidFill>
                  <a:prstClr val="black"/>
                </a:solidFill>
              </a:rPr>
              <a:t>&amp; Austerity Programs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0222344" y="982880"/>
            <a:ext cx="48675" cy="2648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477790" y="1903082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Rise of right-wing populists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0480223" y="1979794"/>
            <a:ext cx="48675" cy="2648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726615" y="579211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Deregulation of financial sector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9729048" y="655923"/>
            <a:ext cx="48675" cy="2648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786422" y="662371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TTIP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0788855" y="745235"/>
            <a:ext cx="48675" cy="928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209075" y="1569790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Market-friendly reforms &amp; policies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0211508" y="1646502"/>
            <a:ext cx="48675" cy="2648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1" name="Rectangle 62"/>
          <p:cNvSpPr/>
          <p:nvPr/>
        </p:nvSpPr>
        <p:spPr>
          <a:xfrm>
            <a:off x="6412813" y="1928039"/>
            <a:ext cx="53043" cy="303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359256" y="1146086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Paid work by married women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30" name="Rectangle 129"/>
          <p:cNvSpPr/>
          <p:nvPr/>
        </p:nvSpPr>
        <p:spPr>
          <a:xfrm rot="5400000">
            <a:off x="5914165" y="1047392"/>
            <a:ext cx="45719" cy="97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800424" y="5824588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Hippie movement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41434" y="5363570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Women’s suffrage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107192" y="4803282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Rio local agenda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8110924" y="4889870"/>
            <a:ext cx="49813" cy="81385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9286635" y="4803282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Fair Trade organizations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9290367" y="4880575"/>
            <a:ext cx="49813" cy="255422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203413" y="4788872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Open Source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0605116" y="5153604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P2P Sharing Economy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0600121" y="5624466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Urban commons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0006975" y="5726686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Rise in communitarianism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9" name="Rectangle 158"/>
          <p:cNvSpPr/>
          <p:nvPr/>
        </p:nvSpPr>
        <p:spPr>
          <a:xfrm flipV="1">
            <a:off x="10086391" y="6061243"/>
            <a:ext cx="1017393" cy="45719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 flipV="1">
            <a:off x="10701207" y="5508573"/>
            <a:ext cx="429994" cy="47997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 flipV="1">
            <a:off x="10697237" y="5817225"/>
            <a:ext cx="429994" cy="47997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 flipV="1">
            <a:off x="10293013" y="4997713"/>
            <a:ext cx="818436" cy="45719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783407" y="5555951"/>
            <a:ext cx="49813" cy="255422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096984" y="4910820"/>
            <a:ext cx="41168" cy="131072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 flipV="1">
            <a:off x="5892840" y="6044143"/>
            <a:ext cx="1134708" cy="45719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94801" y="5615641"/>
            <a:ext cx="342387" cy="414"/>
          </a:xfrm>
          <a:prstGeom prst="line">
            <a:avLst/>
          </a:prstGeom>
          <a:ln w="19050">
            <a:solidFill>
              <a:srgbClr val="DCD20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072313" y="4848144"/>
            <a:ext cx="1603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Women’s movement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317238" y="4365594"/>
            <a:ext cx="160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Broad  process of emancipation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36" name="Rectangle 135"/>
          <p:cNvSpPr/>
          <p:nvPr/>
        </p:nvSpPr>
        <p:spPr>
          <a:xfrm flipV="1">
            <a:off x="6394767" y="4749502"/>
            <a:ext cx="1134708" cy="45719"/>
          </a:xfrm>
          <a:prstGeom prst="rect">
            <a:avLst/>
          </a:prstGeom>
          <a:solidFill>
            <a:srgbClr val="DCD2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774101" y="5480876"/>
            <a:ext cx="151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Rise of environmental movement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45008" y="5655948"/>
            <a:ext cx="11966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Book: </a:t>
            </a:r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The Great </a:t>
            </a:r>
          </a:p>
          <a:p>
            <a:r>
              <a:rPr lang="en-GB" sz="1000" dirty="0" smtClean="0">
                <a:solidFill>
                  <a:prstClr val="black"/>
                </a:solidFill>
                <a:latin typeface="Calibri Light" panose="020F0302020204030204"/>
              </a:rPr>
              <a:t>Transformation</a:t>
            </a:r>
          </a:p>
          <a:p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9580" y="3562216"/>
            <a:ext cx="1247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Creation of  modern</a:t>
            </a:r>
          </a:p>
          <a:p>
            <a:r>
              <a:rPr lang="en-GB" sz="1000" dirty="0" smtClean="0">
                <a:solidFill>
                  <a:prstClr val="black"/>
                </a:solidFill>
              </a:rPr>
              <a:t>welfare state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50043" y="3631267"/>
            <a:ext cx="49813" cy="2554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3574" y="6165691"/>
            <a:ext cx="11568977" cy="646676"/>
            <a:chOff x="688930" y="6215795"/>
            <a:chExt cx="11396559" cy="64667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88930" y="6215795"/>
              <a:ext cx="11396559" cy="1"/>
            </a:xfrm>
            <a:prstGeom prst="straightConnector1">
              <a:avLst/>
            </a:prstGeom>
            <a:ln w="1905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0" name="Group 169"/>
            <p:cNvGrpSpPr/>
            <p:nvPr/>
          </p:nvGrpSpPr>
          <p:grpSpPr>
            <a:xfrm>
              <a:off x="1035226" y="6217190"/>
              <a:ext cx="10680297" cy="68636"/>
              <a:chOff x="922492" y="6213995"/>
              <a:chExt cx="10680297" cy="11053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9224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1091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2958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4825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6692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8559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80426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92293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0416092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1602789" y="6213995"/>
                <a:ext cx="0" cy="11053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020840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smtClean="0">
                  <a:solidFill>
                    <a:prstClr val="black"/>
                  </a:solidFill>
                  <a:latin typeface="Calibri Light" panose="020F0302020204030204"/>
                </a:rPr>
                <a:t>1940</a:t>
              </a:r>
              <a:endParaRPr lang="en-GB" sz="100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13240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1950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92816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1960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72392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1970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64792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1980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57192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1990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49592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2000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329168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2010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508740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2020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8440" y="6315940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1930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28440" y="6562161"/>
              <a:ext cx="588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smtClean="0">
                  <a:solidFill>
                    <a:prstClr val="black"/>
                  </a:solidFill>
                  <a:latin typeface="Calibri Light" panose="020F0302020204030204"/>
                </a:rPr>
                <a:t>Fascism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26936" y="6562161"/>
              <a:ext cx="473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  <a:latin typeface="Calibri Light" panose="020F0302020204030204"/>
                </a:rPr>
                <a:t>WWII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093112" y="6462361"/>
              <a:ext cx="1196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</a:rPr>
                <a:t>World </a:t>
              </a:r>
            </a:p>
            <a:p>
              <a:r>
                <a:rPr lang="en-GB" sz="1000" dirty="0" smtClean="0">
                  <a:solidFill>
                    <a:prstClr val="black"/>
                  </a:solidFill>
                </a:rPr>
                <a:t>Financial Crisis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204494" y="3494332"/>
            <a:ext cx="1196676" cy="400110"/>
            <a:chOff x="5308878" y="3431212"/>
            <a:chExt cx="1196676" cy="400110"/>
          </a:xfrm>
        </p:grpSpPr>
        <p:sp>
          <p:nvSpPr>
            <p:cNvPr id="109" name="TextBox 108"/>
            <p:cNvSpPr txBox="1"/>
            <p:nvPr/>
          </p:nvSpPr>
          <p:spPr>
            <a:xfrm>
              <a:off x="5308878" y="3431212"/>
              <a:ext cx="1196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</a:rPr>
                <a:t>Expansion of welfare state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08878" y="3509457"/>
              <a:ext cx="49813" cy="2554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6248441" y="3164543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Environmental laws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252173" y="3251131"/>
            <a:ext cx="49813" cy="813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8829814" y="3210709"/>
            <a:ext cx="991658" cy="400110"/>
            <a:chOff x="5308878" y="3416477"/>
            <a:chExt cx="1196676" cy="400110"/>
          </a:xfrm>
        </p:grpSpPr>
        <p:sp>
          <p:nvSpPr>
            <p:cNvPr id="118" name="TextBox 117"/>
            <p:cNvSpPr txBox="1"/>
            <p:nvPr/>
          </p:nvSpPr>
          <p:spPr>
            <a:xfrm>
              <a:off x="5308878" y="3416477"/>
              <a:ext cx="1196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</a:rPr>
                <a:t>Reform of </a:t>
              </a:r>
            </a:p>
            <a:p>
              <a:r>
                <a:rPr lang="en-GB" sz="1000" dirty="0" smtClean="0">
                  <a:solidFill>
                    <a:prstClr val="black"/>
                  </a:solidFill>
                </a:rPr>
                <a:t>welfare state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308878" y="3509457"/>
              <a:ext cx="49813" cy="2554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8012396" y="3939791"/>
            <a:ext cx="1196676" cy="246221"/>
            <a:chOff x="5902940" y="3939792"/>
            <a:chExt cx="1196676" cy="246221"/>
          </a:xfrm>
        </p:grpSpPr>
        <p:sp>
          <p:nvSpPr>
            <p:cNvPr id="122" name="TextBox 121"/>
            <p:cNvSpPr txBox="1"/>
            <p:nvPr/>
          </p:nvSpPr>
          <p:spPr>
            <a:xfrm>
              <a:off x="5902940" y="3939792"/>
              <a:ext cx="11966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</a:rPr>
                <a:t>Rio conf.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906672" y="4026380"/>
              <a:ext cx="49813" cy="8138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658494" y="3939791"/>
            <a:ext cx="1196676" cy="246221"/>
            <a:chOff x="5902940" y="3939792"/>
            <a:chExt cx="1196676" cy="246221"/>
          </a:xfrm>
        </p:grpSpPr>
        <p:sp>
          <p:nvSpPr>
            <p:cNvPr id="125" name="TextBox 124"/>
            <p:cNvSpPr txBox="1"/>
            <p:nvPr/>
          </p:nvSpPr>
          <p:spPr>
            <a:xfrm>
              <a:off x="5902940" y="3939792"/>
              <a:ext cx="11966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prstClr val="black"/>
                  </a:solidFill>
                </a:rPr>
                <a:t>Kyoto protocol</a:t>
              </a:r>
              <a:endParaRPr lang="en-GB" sz="1000" dirty="0">
                <a:solidFill>
                  <a:prstClr val="black"/>
                </a:solidFill>
                <a:latin typeface="Calibri Light" panose="020F0302020204030204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906672" y="4026380"/>
              <a:ext cx="49813" cy="8138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0325800" y="3939791"/>
            <a:ext cx="1196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Rio 20+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0329532" y="4026379"/>
            <a:ext cx="49813" cy="813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0220757" y="3431212"/>
            <a:ext cx="143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Sanctions &amp; obligations for welfare recipients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0225950" y="3509457"/>
            <a:ext cx="49451" cy="2554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887828" y="2880853"/>
            <a:ext cx="1072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Disc</a:t>
            </a:r>
            <a:r>
              <a:rPr lang="ha-Latn-NG" sz="1000" dirty="0" smtClean="0">
                <a:solidFill>
                  <a:prstClr val="black"/>
                </a:solidFill>
              </a:rPr>
              <a:t>u</a:t>
            </a:r>
            <a:r>
              <a:rPr lang="en-GB" sz="1000" dirty="0" err="1" smtClean="0">
                <a:solidFill>
                  <a:prstClr val="black"/>
                </a:solidFill>
              </a:rPr>
              <a:t>ssion</a:t>
            </a:r>
            <a:r>
              <a:rPr lang="en-GB" sz="1000" dirty="0" smtClean="0">
                <a:solidFill>
                  <a:prstClr val="black"/>
                </a:solidFill>
              </a:rPr>
              <a:t> about trade protection in US elections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0887828" y="2954176"/>
            <a:ext cx="44642" cy="4113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-616129" y="3169855"/>
            <a:ext cx="1915143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smtClean="0">
                <a:solidFill>
                  <a:prstClr val="black"/>
                </a:solidFill>
              </a:rPr>
              <a:t>State Protectionism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-586183" y="1285283"/>
            <a:ext cx="186057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prstClr val="black"/>
                </a:solidFill>
              </a:rPr>
              <a:t>Marketization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600468" y="5069614"/>
            <a:ext cx="188437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prstClr val="black"/>
                </a:solidFill>
              </a:rPr>
              <a:t>Humanization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7616" y="6449"/>
            <a:ext cx="403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</a:rPr>
              <a:t>Historical dynamics of three movements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4340" y="2645884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Welfare legislation</a:t>
            </a:r>
          </a:p>
          <a:p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96919" y="2773593"/>
            <a:ext cx="273409" cy="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5054" y="375781"/>
            <a:ext cx="6510" cy="5789911"/>
          </a:xfrm>
          <a:prstGeom prst="straightConnector1">
            <a:avLst/>
          </a:prstGeom>
          <a:ln w="19050"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8439125" y="662371"/>
            <a:ext cx="751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WTO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597251" y="1836296"/>
            <a:ext cx="53043" cy="90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988611" y="779266"/>
            <a:ext cx="160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</a:rPr>
              <a:t>Human resource management </a:t>
            </a:r>
            <a:endParaRPr lang="en-GB" sz="10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53" name="Rectangle 152"/>
          <p:cNvSpPr/>
          <p:nvPr/>
        </p:nvSpPr>
        <p:spPr>
          <a:xfrm rot="5400000">
            <a:off x="7538622" y="662660"/>
            <a:ext cx="45719" cy="976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26" y="509379"/>
            <a:ext cx="113887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4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907215" y="1438068"/>
            <a:ext cx="4066666" cy="4299468"/>
            <a:chOff x="907215" y="1438068"/>
            <a:chExt cx="4066666" cy="4299468"/>
          </a:xfrm>
        </p:grpSpPr>
        <p:sp>
          <p:nvSpPr>
            <p:cNvPr id="6" name="TextBox 5"/>
            <p:cNvSpPr txBox="1"/>
            <p:nvPr/>
          </p:nvSpPr>
          <p:spPr>
            <a:xfrm>
              <a:off x="2790539" y="2701426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For profit </a:t>
              </a:r>
              <a:r>
                <a:rPr lang="en-US" sz="1200" b="1" dirty="0" err="1" smtClean="0"/>
                <a:t>Marketisation</a:t>
              </a:r>
              <a:endParaRPr lang="en-US" sz="1200" b="1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2402903" y="3776293"/>
              <a:ext cx="0" cy="253952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2468880" y="4287689"/>
              <a:ext cx="13271" cy="238591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907215" y="1438068"/>
              <a:ext cx="4066666" cy="4299468"/>
              <a:chOff x="907215" y="1438068"/>
              <a:chExt cx="4066666" cy="429946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64125" y="2197668"/>
                <a:ext cx="11887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Neo-liberalism</a:t>
                </a:r>
                <a:endParaRPr lang="en-US" sz="1200" dirty="0"/>
              </a:p>
            </p:txBody>
          </p:sp>
          <p:sp>
            <p:nvSpPr>
              <p:cNvPr id="5" name="Arc 4"/>
              <p:cNvSpPr/>
              <p:nvPr/>
            </p:nvSpPr>
            <p:spPr>
              <a:xfrm rot="21434346">
                <a:off x="2430641" y="2328473"/>
                <a:ext cx="871729" cy="730883"/>
              </a:xfrm>
              <a:prstGeom prst="arc">
                <a:avLst>
                  <a:gd name="adj1" fmla="val 16244123"/>
                  <a:gd name="adj2" fmla="val 0"/>
                </a:avLst>
              </a:prstGeom>
              <a:ln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07215" y="2715522"/>
                <a:ext cx="11887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Global econ. competition</a:t>
                </a:r>
                <a:endParaRPr lang="en-US" sz="1200" b="1" dirty="0"/>
              </a:p>
            </p:txBody>
          </p:sp>
          <p:sp>
            <p:nvSpPr>
              <p:cNvPr id="8" name="Arc 7"/>
              <p:cNvSpPr/>
              <p:nvPr/>
            </p:nvSpPr>
            <p:spPr>
              <a:xfrm rot="16522894">
                <a:off x="1375950" y="2314692"/>
                <a:ext cx="691283" cy="761462"/>
              </a:xfrm>
              <a:prstGeom prst="arc">
                <a:avLst/>
              </a:prstGeom>
              <a:ln>
                <a:prstDash val="dash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85099" y="3399566"/>
                <a:ext cx="1435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Economic growth as main orientation</a:t>
                </a:r>
                <a:endParaRPr lang="en-US" sz="1200" dirty="0"/>
              </a:p>
            </p:txBody>
          </p:sp>
          <p:sp>
            <p:nvSpPr>
              <p:cNvPr id="11" name="Arc 10"/>
              <p:cNvSpPr/>
              <p:nvPr/>
            </p:nvSpPr>
            <p:spPr>
              <a:xfrm rot="4867732">
                <a:off x="2660452" y="2852162"/>
                <a:ext cx="680793" cy="671141"/>
              </a:xfrm>
              <a:prstGeom prst="arc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10395579">
                <a:off x="1315594" y="2778790"/>
                <a:ext cx="782285" cy="771948"/>
              </a:xfrm>
              <a:prstGeom prst="arc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10800000">
                <a:off x="1213421" y="2459124"/>
                <a:ext cx="1477165" cy="2029240"/>
              </a:xfrm>
              <a:prstGeom prst="arc">
                <a:avLst/>
              </a:prstGeom>
              <a:ln w="28575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011279" y="4450878"/>
                <a:ext cx="10956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Undermining of state sovereignty</a:t>
                </a:r>
                <a:endParaRPr lang="en-US" sz="12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307499" y="3648874"/>
                <a:ext cx="9761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Corporate power</a:t>
                </a:r>
                <a:endParaRPr lang="en-US" sz="1200" dirty="0"/>
              </a:p>
            </p:txBody>
          </p:sp>
          <p:sp>
            <p:nvSpPr>
              <p:cNvPr id="18" name="Arc 17"/>
              <p:cNvSpPr/>
              <p:nvPr/>
            </p:nvSpPr>
            <p:spPr>
              <a:xfrm rot="1502669">
                <a:off x="2757048" y="3021429"/>
                <a:ext cx="972539" cy="724341"/>
              </a:xfrm>
              <a:prstGeom prst="arc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 rot="5988222">
                <a:off x="2542382" y="3507827"/>
                <a:ext cx="1156145" cy="1155162"/>
              </a:xfrm>
              <a:prstGeom prst="arc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036026" y="3921400"/>
                <a:ext cx="1147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Downward tax competition</a:t>
                </a:r>
                <a:endParaRPr lang="en-US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281110" y="5245093"/>
                <a:ext cx="1352303" cy="492443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 smtClean="0"/>
                  <a:t>Political economy cycle</a:t>
                </a:r>
                <a:endParaRPr lang="en-US" sz="13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26094" y="1438068"/>
                <a:ext cx="11887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Utilitarianism</a:t>
                </a:r>
                <a:endParaRPr lang="en-US" sz="1200" dirty="0"/>
              </a:p>
            </p:txBody>
          </p:sp>
          <p:sp>
            <p:nvSpPr>
              <p:cNvPr id="74" name="Arc 73"/>
              <p:cNvSpPr/>
              <p:nvPr/>
            </p:nvSpPr>
            <p:spPr>
              <a:xfrm rot="1274552">
                <a:off x="2263110" y="1670808"/>
                <a:ext cx="1272511" cy="1565445"/>
              </a:xfrm>
              <a:prstGeom prst="arc">
                <a:avLst>
                  <a:gd name="adj1" fmla="val 16244123"/>
                  <a:gd name="adj2" fmla="val 0"/>
                </a:avLst>
              </a:prstGeom>
              <a:ln>
                <a:prstDash val="dash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>
                <a:off x="1910184" y="2908653"/>
                <a:ext cx="737482" cy="2666"/>
              </a:xfrm>
              <a:prstGeom prst="straightConnector1">
                <a:avLst/>
              </a:prstGeom>
              <a:ln w="28575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4018063" y="4119394"/>
                <a:ext cx="955818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b="1" dirty="0" smtClean="0"/>
                  <a:t>Wealth</a:t>
                </a:r>
                <a:endParaRPr lang="en-US" sz="1300" b="1" dirty="0"/>
              </a:p>
            </p:txBody>
          </p:sp>
          <p:sp>
            <p:nvSpPr>
              <p:cNvPr id="98" name="Arc 97"/>
              <p:cNvSpPr/>
              <p:nvPr/>
            </p:nvSpPr>
            <p:spPr>
              <a:xfrm rot="1046271">
                <a:off x="2675190" y="3126914"/>
                <a:ext cx="1797109" cy="1383476"/>
              </a:xfrm>
              <a:prstGeom prst="arc">
                <a:avLst/>
              </a:prstGeom>
              <a:ln w="28575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231645" y="6208020"/>
            <a:ext cx="924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Arrows of influence in relation to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marketisation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the world of today (after 2000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56114" y="493369"/>
            <a:ext cx="5604111" cy="3032550"/>
            <a:chOff x="2256114" y="493369"/>
            <a:chExt cx="5604111" cy="3032550"/>
          </a:xfrm>
        </p:grpSpPr>
        <p:sp>
          <p:nvSpPr>
            <p:cNvPr id="36" name="TextBox 35"/>
            <p:cNvSpPr txBox="1"/>
            <p:nvPr/>
          </p:nvSpPr>
          <p:spPr>
            <a:xfrm>
              <a:off x="5421488" y="1216363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Decline of family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26161" y="1660397"/>
              <a:ext cx="1377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Loss of meaning and social identity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28904" y="2409635"/>
              <a:ext cx="1188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Individualism</a:t>
              </a:r>
              <a:endParaRPr lang="en-US" sz="1200" b="1" dirty="0"/>
            </a:p>
          </p:txBody>
        </p:sp>
        <p:sp>
          <p:nvSpPr>
            <p:cNvPr id="39" name="Arc 38"/>
            <p:cNvSpPr/>
            <p:nvPr/>
          </p:nvSpPr>
          <p:spPr>
            <a:xfrm rot="3834721">
              <a:off x="6659486" y="2005142"/>
              <a:ext cx="526317" cy="424580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7282097">
              <a:off x="6035309" y="2115873"/>
              <a:ext cx="1014131" cy="653403"/>
            </a:xfrm>
            <a:prstGeom prst="arc">
              <a:avLst>
                <a:gd name="adj1" fmla="val 16244123"/>
                <a:gd name="adj2" fmla="val 0"/>
              </a:avLst>
            </a:prstGeom>
            <a:ln w="127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 rot="16608885">
              <a:off x="5368330" y="2135931"/>
              <a:ext cx="1560539" cy="1219437"/>
            </a:xfrm>
            <a:prstGeom prst="arc">
              <a:avLst>
                <a:gd name="adj1" fmla="val 16244123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6021200">
              <a:off x="4124013" y="1631594"/>
              <a:ext cx="1216635" cy="1321939"/>
            </a:xfrm>
            <a:custGeom>
              <a:avLst/>
              <a:gdLst>
                <a:gd name="connsiteX0" fmla="*/ 0 w 1280160"/>
                <a:gd name="connsiteY0" fmla="*/ 5456 h 1075304"/>
                <a:gd name="connsiteX1" fmla="*/ 338328 w 1280160"/>
                <a:gd name="connsiteY1" fmla="*/ 42032 h 1075304"/>
                <a:gd name="connsiteX2" fmla="*/ 685800 w 1280160"/>
                <a:gd name="connsiteY2" fmla="*/ 316352 h 1075304"/>
                <a:gd name="connsiteX3" fmla="*/ 896112 w 1280160"/>
                <a:gd name="connsiteY3" fmla="*/ 773552 h 1075304"/>
                <a:gd name="connsiteX4" fmla="*/ 1170432 w 1280160"/>
                <a:gd name="connsiteY4" fmla="*/ 1002152 h 1075304"/>
                <a:gd name="connsiteX5" fmla="*/ 1280160 w 1280160"/>
                <a:gd name="connsiteY5" fmla="*/ 1075304 h 107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0160" h="1075304">
                  <a:moveTo>
                    <a:pt x="0" y="5456"/>
                  </a:moveTo>
                  <a:cubicBezTo>
                    <a:pt x="112014" y="-2164"/>
                    <a:pt x="224028" y="-9784"/>
                    <a:pt x="338328" y="42032"/>
                  </a:cubicBezTo>
                  <a:cubicBezTo>
                    <a:pt x="452628" y="93848"/>
                    <a:pt x="592836" y="194432"/>
                    <a:pt x="685800" y="316352"/>
                  </a:cubicBezTo>
                  <a:cubicBezTo>
                    <a:pt x="778764" y="438272"/>
                    <a:pt x="815340" y="659252"/>
                    <a:pt x="896112" y="773552"/>
                  </a:cubicBezTo>
                  <a:cubicBezTo>
                    <a:pt x="976884" y="887852"/>
                    <a:pt x="1106424" y="951860"/>
                    <a:pt x="1170432" y="1002152"/>
                  </a:cubicBezTo>
                  <a:cubicBezTo>
                    <a:pt x="1234440" y="1052444"/>
                    <a:pt x="1264920" y="1063112"/>
                    <a:pt x="1280160" y="1075304"/>
                  </a:cubicBezTo>
                </a:path>
              </a:pathLst>
            </a:custGeom>
            <a:noFill/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21434346">
              <a:off x="5764420" y="1397014"/>
              <a:ext cx="1045638" cy="584703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07922" y="829812"/>
              <a:ext cx="1352303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err="1" smtClean="0"/>
                <a:t>Disembedding</a:t>
              </a:r>
              <a:r>
                <a:rPr lang="en-US" sz="1300" dirty="0" smtClean="0"/>
                <a:t> cycle</a:t>
              </a:r>
              <a:endParaRPr lang="en-US" sz="1300" dirty="0"/>
            </a:p>
          </p:txBody>
        </p:sp>
        <p:sp>
          <p:nvSpPr>
            <p:cNvPr id="70" name="Arc 69"/>
            <p:cNvSpPr/>
            <p:nvPr/>
          </p:nvSpPr>
          <p:spPr>
            <a:xfrm rot="10322647">
              <a:off x="5738074" y="1316301"/>
              <a:ext cx="981660" cy="577881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Arc 70"/>
            <p:cNvSpPr/>
            <p:nvPr/>
          </p:nvSpPr>
          <p:spPr>
            <a:xfrm rot="12315219">
              <a:off x="6488636" y="2039139"/>
              <a:ext cx="449683" cy="391543"/>
            </a:xfrm>
            <a:prstGeom prst="arc">
              <a:avLst>
                <a:gd name="adj1" fmla="val 16244123"/>
                <a:gd name="adj2" fmla="val 510877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 rot="6021200">
              <a:off x="3742296" y="1411976"/>
              <a:ext cx="1770766" cy="1080493"/>
            </a:xfrm>
            <a:custGeom>
              <a:avLst/>
              <a:gdLst>
                <a:gd name="connsiteX0" fmla="*/ 0 w 1280160"/>
                <a:gd name="connsiteY0" fmla="*/ 5456 h 1075304"/>
                <a:gd name="connsiteX1" fmla="*/ 338328 w 1280160"/>
                <a:gd name="connsiteY1" fmla="*/ 42032 h 1075304"/>
                <a:gd name="connsiteX2" fmla="*/ 685800 w 1280160"/>
                <a:gd name="connsiteY2" fmla="*/ 316352 h 1075304"/>
                <a:gd name="connsiteX3" fmla="*/ 896112 w 1280160"/>
                <a:gd name="connsiteY3" fmla="*/ 773552 h 1075304"/>
                <a:gd name="connsiteX4" fmla="*/ 1170432 w 1280160"/>
                <a:gd name="connsiteY4" fmla="*/ 1002152 h 1075304"/>
                <a:gd name="connsiteX5" fmla="*/ 1280160 w 1280160"/>
                <a:gd name="connsiteY5" fmla="*/ 1075304 h 107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0160" h="1075304">
                  <a:moveTo>
                    <a:pt x="0" y="5456"/>
                  </a:moveTo>
                  <a:cubicBezTo>
                    <a:pt x="112014" y="-2164"/>
                    <a:pt x="224028" y="-9784"/>
                    <a:pt x="338328" y="42032"/>
                  </a:cubicBezTo>
                  <a:cubicBezTo>
                    <a:pt x="452628" y="93848"/>
                    <a:pt x="592836" y="194432"/>
                    <a:pt x="685800" y="316352"/>
                  </a:cubicBezTo>
                  <a:cubicBezTo>
                    <a:pt x="778764" y="438272"/>
                    <a:pt x="815340" y="659252"/>
                    <a:pt x="896112" y="773552"/>
                  </a:cubicBezTo>
                  <a:cubicBezTo>
                    <a:pt x="976884" y="887852"/>
                    <a:pt x="1106424" y="951860"/>
                    <a:pt x="1170432" y="1002152"/>
                  </a:cubicBezTo>
                  <a:cubicBezTo>
                    <a:pt x="1234440" y="1052444"/>
                    <a:pt x="1264920" y="1063112"/>
                    <a:pt x="1280160" y="1075304"/>
                  </a:cubicBezTo>
                </a:path>
              </a:pathLst>
            </a:custGeom>
            <a:noFill/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888947" y="493369"/>
              <a:ext cx="12650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Environmental degradation across the world</a:t>
              </a:r>
              <a:endParaRPr lang="en-US" sz="1200" b="1" dirty="0"/>
            </a:p>
          </p:txBody>
        </p:sp>
        <p:sp>
          <p:nvSpPr>
            <p:cNvPr id="103" name="Arc 102"/>
            <p:cNvSpPr/>
            <p:nvPr/>
          </p:nvSpPr>
          <p:spPr>
            <a:xfrm rot="5400000">
              <a:off x="3192644" y="-270680"/>
              <a:ext cx="918971" cy="2792031"/>
            </a:xfrm>
            <a:prstGeom prst="arc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21179805">
              <a:off x="3748209" y="1333828"/>
              <a:ext cx="1189662" cy="447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dirty="0">
                  <a:solidFill>
                    <a:prstClr val="white">
                      <a:lumMod val="50000"/>
                    </a:prstClr>
                  </a:solidFill>
                </a:rPr>
                <a:t>Objectification of nature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20533872">
              <a:off x="3692222" y="560050"/>
              <a:ext cx="13301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Environmental</a:t>
              </a:r>
              <a:r>
                <a:rPr lang="en-US" sz="11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1100" dirty="0" smtClean="0"/>
                <a:t>protection</a:t>
              </a:r>
              <a:endParaRPr lang="en-US" sz="11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330573" y="1056611"/>
              <a:ext cx="103056" cy="31555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335999" y="2650994"/>
              <a:ext cx="1188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Hedonism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31106" y="2694129"/>
            <a:ext cx="4606471" cy="2827292"/>
            <a:chOff x="3431106" y="2694129"/>
            <a:chExt cx="4606471" cy="2827292"/>
          </a:xfrm>
        </p:grpSpPr>
        <p:sp>
          <p:nvSpPr>
            <p:cNvPr id="30" name="TextBox 29"/>
            <p:cNvSpPr txBox="1"/>
            <p:nvPr/>
          </p:nvSpPr>
          <p:spPr>
            <a:xfrm>
              <a:off x="5237619" y="3214017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Performance stress</a:t>
              </a:r>
              <a:endParaRPr lang="en-US" sz="12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739142" y="2933310"/>
              <a:ext cx="1349500" cy="708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120379" y="2730957"/>
              <a:ext cx="12611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Consumption &amp; consumerism</a:t>
              </a:r>
              <a:endParaRPr lang="en-US" sz="12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10320" y="3167175"/>
              <a:ext cx="650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</a:rPr>
                <a:t>Debt</a:t>
              </a:r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64673" y="3811418"/>
              <a:ext cx="9133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Economic uncertainty</a:t>
              </a:r>
              <a:endParaRPr lang="en-US" sz="1200" dirty="0"/>
            </a:p>
          </p:txBody>
        </p:sp>
        <p:sp>
          <p:nvSpPr>
            <p:cNvPr id="42" name="Arc 41"/>
            <p:cNvSpPr/>
            <p:nvPr/>
          </p:nvSpPr>
          <p:spPr>
            <a:xfrm rot="21434346">
              <a:off x="5725904" y="2985484"/>
              <a:ext cx="867432" cy="414276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6549585">
              <a:off x="5723217" y="2761346"/>
              <a:ext cx="776354" cy="904690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 rot="4874082">
              <a:off x="5479551" y="2866215"/>
              <a:ext cx="1087692" cy="1409158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46597" y="3738859"/>
              <a:ext cx="1190980" cy="492443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/>
                <a:t>Economic stress cycle</a:t>
              </a:r>
              <a:endParaRPr lang="en-US" sz="13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340723" y="5059756"/>
              <a:ext cx="1276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5">
                      <a:lumMod val="75000"/>
                    </a:schemeClr>
                  </a:solidFill>
                </a:rPr>
                <a:t>State-based welfare </a:t>
              </a:r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</a:rPr>
                <a:t>in reform</a:t>
              </a:r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79" name="Arc 78"/>
            <p:cNvSpPr/>
            <p:nvPr/>
          </p:nvSpPr>
          <p:spPr>
            <a:xfrm rot="12289531">
              <a:off x="5436473" y="4129417"/>
              <a:ext cx="776354" cy="904690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248369" y="4634196"/>
              <a:ext cx="12087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</a:rPr>
                <a:t>Fear and intolerance</a:t>
              </a:r>
              <a:endParaRPr lang="en-US" sz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3" name="Arc 82"/>
            <p:cNvSpPr/>
            <p:nvPr/>
          </p:nvSpPr>
          <p:spPr>
            <a:xfrm rot="11215546">
              <a:off x="5766718" y="4062113"/>
              <a:ext cx="957442" cy="664122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/>
          </p:nvSpPr>
          <p:spPr>
            <a:xfrm rot="10800000">
              <a:off x="4496994" y="3878469"/>
              <a:ext cx="1321578" cy="1250718"/>
            </a:xfrm>
            <a:prstGeom prst="arc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9556626">
              <a:off x="4029460" y="2770961"/>
              <a:ext cx="912361" cy="833065"/>
            </a:xfrm>
            <a:custGeom>
              <a:avLst/>
              <a:gdLst>
                <a:gd name="connsiteX0" fmla="*/ 0 w 1280160"/>
                <a:gd name="connsiteY0" fmla="*/ 5456 h 1075304"/>
                <a:gd name="connsiteX1" fmla="*/ 338328 w 1280160"/>
                <a:gd name="connsiteY1" fmla="*/ 42032 h 1075304"/>
                <a:gd name="connsiteX2" fmla="*/ 685800 w 1280160"/>
                <a:gd name="connsiteY2" fmla="*/ 316352 h 1075304"/>
                <a:gd name="connsiteX3" fmla="*/ 896112 w 1280160"/>
                <a:gd name="connsiteY3" fmla="*/ 773552 h 1075304"/>
                <a:gd name="connsiteX4" fmla="*/ 1170432 w 1280160"/>
                <a:gd name="connsiteY4" fmla="*/ 1002152 h 1075304"/>
                <a:gd name="connsiteX5" fmla="*/ 1280160 w 1280160"/>
                <a:gd name="connsiteY5" fmla="*/ 1075304 h 107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0160" h="1075304">
                  <a:moveTo>
                    <a:pt x="0" y="5456"/>
                  </a:moveTo>
                  <a:cubicBezTo>
                    <a:pt x="112014" y="-2164"/>
                    <a:pt x="224028" y="-9784"/>
                    <a:pt x="338328" y="42032"/>
                  </a:cubicBezTo>
                  <a:cubicBezTo>
                    <a:pt x="452628" y="93848"/>
                    <a:pt x="592836" y="194432"/>
                    <a:pt x="685800" y="316352"/>
                  </a:cubicBezTo>
                  <a:cubicBezTo>
                    <a:pt x="778764" y="438272"/>
                    <a:pt x="815340" y="659252"/>
                    <a:pt x="896112" y="773552"/>
                  </a:cubicBezTo>
                  <a:cubicBezTo>
                    <a:pt x="976884" y="887852"/>
                    <a:pt x="1106424" y="951860"/>
                    <a:pt x="1170432" y="1002152"/>
                  </a:cubicBezTo>
                  <a:cubicBezTo>
                    <a:pt x="1234440" y="1052444"/>
                    <a:pt x="1264920" y="1063112"/>
                    <a:pt x="1280160" y="1075304"/>
                  </a:cubicBezTo>
                </a:path>
              </a:pathLst>
            </a:custGeom>
            <a:noFill/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231349" y="2694129"/>
              <a:ext cx="1086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100" dirty="0">
                  <a:solidFill>
                    <a:prstClr val="white">
                      <a:lumMod val="50000"/>
                    </a:prstClr>
                  </a:solidFill>
                </a:rPr>
                <a:t>Objectification of </a:t>
              </a:r>
              <a:r>
                <a:rPr lang="en-US" sz="1100" dirty="0" smtClean="0">
                  <a:solidFill>
                    <a:prstClr val="white">
                      <a:lumMod val="50000"/>
                    </a:prstClr>
                  </a:solidFill>
                </a:rPr>
                <a:t>people</a:t>
              </a:r>
              <a:endParaRPr lang="en-US" sz="11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rot="9979171">
              <a:off x="3431106" y="4591605"/>
              <a:ext cx="1522238" cy="849271"/>
            </a:xfrm>
            <a:custGeom>
              <a:avLst/>
              <a:gdLst>
                <a:gd name="connsiteX0" fmla="*/ 0 w 1280160"/>
                <a:gd name="connsiteY0" fmla="*/ 5456 h 1075304"/>
                <a:gd name="connsiteX1" fmla="*/ 338328 w 1280160"/>
                <a:gd name="connsiteY1" fmla="*/ 42032 h 1075304"/>
                <a:gd name="connsiteX2" fmla="*/ 685800 w 1280160"/>
                <a:gd name="connsiteY2" fmla="*/ 316352 h 1075304"/>
                <a:gd name="connsiteX3" fmla="*/ 896112 w 1280160"/>
                <a:gd name="connsiteY3" fmla="*/ 773552 h 1075304"/>
                <a:gd name="connsiteX4" fmla="*/ 1170432 w 1280160"/>
                <a:gd name="connsiteY4" fmla="*/ 1002152 h 1075304"/>
                <a:gd name="connsiteX5" fmla="*/ 1280160 w 1280160"/>
                <a:gd name="connsiteY5" fmla="*/ 1075304 h 107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0160" h="1075304">
                  <a:moveTo>
                    <a:pt x="0" y="5456"/>
                  </a:moveTo>
                  <a:cubicBezTo>
                    <a:pt x="112014" y="-2164"/>
                    <a:pt x="224028" y="-9784"/>
                    <a:pt x="338328" y="42032"/>
                  </a:cubicBezTo>
                  <a:cubicBezTo>
                    <a:pt x="452628" y="93848"/>
                    <a:pt x="592836" y="194432"/>
                    <a:pt x="685800" y="316352"/>
                  </a:cubicBezTo>
                  <a:cubicBezTo>
                    <a:pt x="778764" y="438272"/>
                    <a:pt x="815340" y="659252"/>
                    <a:pt x="896112" y="773552"/>
                  </a:cubicBezTo>
                  <a:cubicBezTo>
                    <a:pt x="976884" y="887852"/>
                    <a:pt x="1106424" y="951860"/>
                    <a:pt x="1170432" y="1002152"/>
                  </a:cubicBezTo>
                  <a:cubicBezTo>
                    <a:pt x="1234440" y="1052444"/>
                    <a:pt x="1264920" y="1063112"/>
                    <a:pt x="1280160" y="1075304"/>
                  </a:cubicBezTo>
                </a:path>
              </a:pathLst>
            </a:custGeom>
            <a:noFill/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72236" y="-3973229"/>
            <a:ext cx="16504634" cy="9612042"/>
            <a:chOff x="1772236" y="-3973229"/>
            <a:chExt cx="16504634" cy="9612042"/>
          </a:xfrm>
        </p:grpSpPr>
        <p:sp>
          <p:nvSpPr>
            <p:cNvPr id="61" name="TextBox 60"/>
            <p:cNvSpPr txBox="1"/>
            <p:nvPr/>
          </p:nvSpPr>
          <p:spPr>
            <a:xfrm>
              <a:off x="9877951" y="2118562"/>
              <a:ext cx="1352303" cy="4924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 smtClean="0"/>
                <a:t>Re-embedding cycle</a:t>
              </a:r>
              <a:endParaRPr lang="en-US" sz="13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793767" y="3570702"/>
              <a:ext cx="1592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autonomy &amp; purpose-driven work</a:t>
              </a:r>
              <a:endParaRPr lang="en-US" sz="12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090866" y="1881114"/>
              <a:ext cx="1188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Collective living &amp; working</a:t>
              </a:r>
              <a:endParaRPr lang="en-US" sz="12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037577" y="5177148"/>
              <a:ext cx="10956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Self-organized civic services</a:t>
              </a:r>
              <a:endParaRPr lang="en-US" sz="1200" dirty="0"/>
            </a:p>
          </p:txBody>
        </p:sp>
        <p:sp>
          <p:nvSpPr>
            <p:cNvPr id="82" name="Arc 81"/>
            <p:cNvSpPr/>
            <p:nvPr/>
          </p:nvSpPr>
          <p:spPr>
            <a:xfrm rot="9128012">
              <a:off x="1772236" y="-3973229"/>
              <a:ext cx="16504634" cy="8649494"/>
            </a:xfrm>
            <a:prstGeom prst="arc">
              <a:avLst>
                <a:gd name="adj1" fmla="val 19196922"/>
                <a:gd name="adj2" fmla="val 21188926"/>
              </a:avLst>
            </a:prstGeom>
            <a:ln w="9525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752443" y="699463"/>
              <a:ext cx="1095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Ecosystem regeneration / Permaculture</a:t>
              </a:r>
              <a:endParaRPr lang="en-US" sz="1200" dirty="0"/>
            </a:p>
          </p:txBody>
        </p:sp>
        <p:sp>
          <p:nvSpPr>
            <p:cNvPr id="85" name="Arc 84"/>
            <p:cNvSpPr/>
            <p:nvPr/>
          </p:nvSpPr>
          <p:spPr>
            <a:xfrm rot="20518909">
              <a:off x="4922672" y="612706"/>
              <a:ext cx="3599952" cy="1763195"/>
            </a:xfrm>
            <a:prstGeom prst="arc">
              <a:avLst>
                <a:gd name="adj1" fmla="val 16244123"/>
                <a:gd name="adj2" fmla="val 21117079"/>
              </a:avLst>
            </a:prstGeom>
            <a:ln w="19050"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768648" flipV="1">
              <a:off x="6047627" y="1684636"/>
              <a:ext cx="1918949" cy="1384717"/>
            </a:xfrm>
            <a:prstGeom prst="arc">
              <a:avLst>
                <a:gd name="adj1" fmla="val 16200000"/>
                <a:gd name="adj2" fmla="val 20746441"/>
              </a:avLst>
            </a:prstGeom>
            <a:ln w="1905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19693" y="2496252"/>
              <a:ext cx="12420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Conscious consumption</a:t>
              </a:r>
              <a:endParaRPr lang="en-US" sz="1200" dirty="0"/>
            </a:p>
          </p:txBody>
        </p:sp>
        <p:sp>
          <p:nvSpPr>
            <p:cNvPr id="88" name="Arc 87"/>
            <p:cNvSpPr/>
            <p:nvPr/>
          </p:nvSpPr>
          <p:spPr>
            <a:xfrm rot="1309403">
              <a:off x="8510939" y="2316946"/>
              <a:ext cx="891940" cy="985135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Arc 89"/>
            <p:cNvSpPr/>
            <p:nvPr/>
          </p:nvSpPr>
          <p:spPr>
            <a:xfrm rot="9494008">
              <a:off x="6808526" y="3560311"/>
              <a:ext cx="3311908" cy="912435"/>
            </a:xfrm>
            <a:prstGeom prst="arc">
              <a:avLst>
                <a:gd name="adj1" fmla="val 19196922"/>
                <a:gd name="adj2" fmla="val 21188926"/>
              </a:avLst>
            </a:prstGeom>
            <a:ln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305730" y="3011446"/>
              <a:ext cx="1563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/>
                <a:t>Rising self-employment </a:t>
              </a:r>
              <a:r>
                <a:rPr lang="en-US" sz="1200" dirty="0"/>
                <a:t>/</a:t>
              </a:r>
              <a:r>
                <a:rPr lang="en-US" sz="1200" dirty="0" smtClean="0"/>
                <a:t> entrepreneurship</a:t>
              </a:r>
              <a:endParaRPr lang="en-US" sz="1200" dirty="0"/>
            </a:p>
          </p:txBody>
        </p:sp>
        <p:sp>
          <p:nvSpPr>
            <p:cNvPr id="92" name="Arc 91"/>
            <p:cNvSpPr/>
            <p:nvPr/>
          </p:nvSpPr>
          <p:spPr>
            <a:xfrm rot="9494008">
              <a:off x="6632598" y="1888025"/>
              <a:ext cx="4003065" cy="1254007"/>
            </a:xfrm>
            <a:prstGeom prst="arc">
              <a:avLst>
                <a:gd name="adj1" fmla="val 19196922"/>
                <a:gd name="adj2" fmla="val 21188926"/>
              </a:avLst>
            </a:prstGeom>
            <a:ln w="12700"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rot="19713163" flipH="1" flipV="1">
              <a:off x="8987380" y="3039228"/>
              <a:ext cx="874153" cy="850882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Arc 93"/>
            <p:cNvSpPr/>
            <p:nvPr/>
          </p:nvSpPr>
          <p:spPr>
            <a:xfrm rot="13474091">
              <a:off x="7919807" y="1980274"/>
              <a:ext cx="609207" cy="672860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3965164">
              <a:off x="7728102" y="923491"/>
              <a:ext cx="1743131" cy="2005021"/>
            </a:xfrm>
            <a:prstGeom prst="arc">
              <a:avLst/>
            </a:prstGeom>
            <a:ln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950978" y="1126523"/>
              <a:ext cx="13622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Commons-based ownership </a:t>
              </a:r>
              <a:r>
                <a:rPr lang="en-US" sz="1200" smtClean="0"/>
                <a:t>&amp; production</a:t>
              </a:r>
              <a:endParaRPr lang="en-US" sz="1200" dirty="0"/>
            </a:p>
          </p:txBody>
        </p:sp>
        <p:sp>
          <p:nvSpPr>
            <p:cNvPr id="104" name="Arc 103"/>
            <p:cNvSpPr/>
            <p:nvPr/>
          </p:nvSpPr>
          <p:spPr>
            <a:xfrm rot="20146375">
              <a:off x="9681006" y="803913"/>
              <a:ext cx="609207" cy="672860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/>
          </p:nvSpPr>
          <p:spPr>
            <a:xfrm rot="6317276">
              <a:off x="8981191" y="1075167"/>
              <a:ext cx="891940" cy="985135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Arc 105"/>
            <p:cNvSpPr/>
            <p:nvPr/>
          </p:nvSpPr>
          <p:spPr>
            <a:xfrm rot="9457605" flipH="1" flipV="1">
              <a:off x="9168356" y="3163052"/>
              <a:ext cx="874153" cy="850882"/>
            </a:xfrm>
            <a:prstGeom prst="arc">
              <a:avLst>
                <a:gd name="adj1" fmla="val 16244123"/>
                <a:gd name="adj2" fmla="val 0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293483" y="4135184"/>
              <a:ext cx="18077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Local resilience</a:t>
              </a:r>
            </a:p>
            <a:p>
              <a:r>
                <a:rPr lang="en-US" sz="1200" dirty="0" smtClean="0"/>
                <a:t>Initiatives &amp; networks</a:t>
              </a:r>
              <a:endParaRPr lang="en-US" sz="1200" dirty="0"/>
            </a:p>
          </p:txBody>
        </p:sp>
        <p:sp>
          <p:nvSpPr>
            <p:cNvPr id="109" name="Arc 108"/>
            <p:cNvSpPr/>
            <p:nvPr/>
          </p:nvSpPr>
          <p:spPr>
            <a:xfrm rot="4690023">
              <a:off x="7508456" y="3660003"/>
              <a:ext cx="1994164" cy="1116338"/>
            </a:xfrm>
            <a:prstGeom prst="arc">
              <a:avLst>
                <a:gd name="adj1" fmla="val 19196922"/>
                <a:gd name="adj2" fmla="val 2118892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174576" y="12786"/>
              <a:ext cx="1366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200" dirty="0">
                  <a:solidFill>
                    <a:prstClr val="white">
                      <a:lumMod val="50000"/>
                    </a:prstClr>
                  </a:solidFill>
                </a:rPr>
                <a:t>De-objectification</a:t>
              </a:r>
            </a:p>
            <a:p>
              <a:pPr lvl="0"/>
              <a:r>
                <a:rPr lang="en-US" sz="1200" dirty="0" smtClean="0">
                  <a:solidFill>
                    <a:prstClr val="white">
                      <a:lumMod val="50000"/>
                    </a:prstClr>
                  </a:solidFill>
                </a:rPr>
                <a:t>&amp; re-enchantment of </a:t>
              </a:r>
              <a:r>
                <a:rPr lang="en-US" sz="1200" dirty="0">
                  <a:solidFill>
                    <a:prstClr val="white">
                      <a:lumMod val="50000"/>
                    </a:prstClr>
                  </a:solidFill>
                </a:rPr>
                <a:t>nature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 rot="21145413">
              <a:off x="7144341" y="3022127"/>
              <a:ext cx="1563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solidFill>
                    <a:prstClr val="white">
                      <a:lumMod val="50000"/>
                    </a:prstClr>
                  </a:solidFill>
                </a:rPr>
                <a:t>Humanisation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21145413">
              <a:off x="7419727" y="4815061"/>
              <a:ext cx="15636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solidFill>
                    <a:prstClr val="white">
                      <a:lumMod val="50000"/>
                    </a:prstClr>
                  </a:solidFill>
                </a:rPr>
                <a:t>Humanisation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512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10007"/>
              </p:ext>
            </p:extLst>
          </p:nvPr>
        </p:nvGraphicFramePr>
        <p:xfrm>
          <a:off x="1487360" y="162666"/>
          <a:ext cx="8244469" cy="6444240"/>
        </p:xfrm>
        <a:graphic>
          <a:graphicData uri="http://schemas.openxmlformats.org/drawingml/2006/table">
            <a:tbl>
              <a:tblPr bandRow="1"/>
              <a:tblGrid>
                <a:gridCol w="1397354"/>
                <a:gridCol w="1981200"/>
                <a:gridCol w="2329543"/>
                <a:gridCol w="2536372"/>
              </a:tblGrid>
              <a:tr h="380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4367" marR="54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First movement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(marketization)</a:t>
                      </a:r>
                    </a:p>
                  </a:txBody>
                  <a:tcPr marL="54367" marR="54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Second movement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 social protection)</a:t>
                      </a:r>
                    </a:p>
                  </a:txBody>
                  <a:tcPr marL="54367" marR="54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Third movement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 humanization)</a:t>
                      </a:r>
                    </a:p>
                  </a:txBody>
                  <a:tcPr marL="54367" marR="54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3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Institutional aim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Establishment of a self-regulating market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Conservation of man and nature as well as productive organization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Re-embedding of values of mutuality, social purpose and respect in economic relationships, in a way that offers conditions for humane human development and ecological thriving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3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Support of social forces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Trading classes 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Those most immediately affected by deleterious action of the market: primarily, but not exclusively, the working and the landed classes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Those who are disenchanted by present arrangements for work and welfare state duties and seek to enhance human well-being through autonomy-enhancing solutions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38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Organizing principle(s)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Laissez-faire and free trade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Protective legislation, accountability demands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and other instruments of intervention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Self-organization and purpose-orientation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 generating a fitting context for autonomy, relatedness and competence.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4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Emerged in response to…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Inefficiency, feudalism, and oppressiveness of state-based rule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Dis-embedding effects of laissez-faire economic (neo)liberalism: i.e. objectification of man &amp; nature and economic stress cycle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Inadequacy of protection- and hierarchy-based responses to dis-embedding effects of neoliberalism</a:t>
                      </a:r>
                    </a:p>
                  </a:txBody>
                  <a:tcPr marL="47276" marR="47276" marT="47276" marB="472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3426"/>
              </p:ext>
            </p:extLst>
          </p:nvPr>
        </p:nvGraphicFramePr>
        <p:xfrm>
          <a:off x="1759859" y="391886"/>
          <a:ext cx="7471669" cy="6131440"/>
        </p:xfrm>
        <a:graphic>
          <a:graphicData uri="http://schemas.openxmlformats.org/drawingml/2006/table">
            <a:tbl>
              <a:tblPr bandRow="1"/>
              <a:tblGrid>
                <a:gridCol w="1449871"/>
                <a:gridCol w="2026299"/>
                <a:gridCol w="1948543"/>
                <a:gridCol w="2046956"/>
              </a:tblGrid>
              <a:tr h="213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Attitude towards hierarchy and centralization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Minimal state which upholds property rights and safeguards public goods.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Unproblematic. Subordination of individual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behaviour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to organizational and societal goals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Hierarchical control causes human disempowerment and alienation; natural “actualization hierarchies” based on competence and purpose are catered for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6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Dominant type of motivation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Extrinsic motivation based on acquiring status position above others in competitive social hierarchy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Extrinsic motivation based on functional roles for the interest of bureaucratically managed social value.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Autonomous motivation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(internalized, integrated or intrinsic motivation) based on personal values &amp; meaningful purpose.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5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Consequence for (concept of) selfhood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Celebration of individualism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with little consideration of alienated or egotistic self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Individual as statistical fact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Not much attention is given to the authentic self in the application of bureaucratic rule 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Authentic, self-actualized self</a:t>
                      </a: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Important role for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self-fulfillment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through serving a greater cause / acting for the collective good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00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Welfare concept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Economic growth &amp; “trickle-down”  justification for the super wealth of individuals 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Economic growth with top-down welfare redistribution to those in need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good life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(e.g.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Buen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Vivir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) with important role for personal growth and well-being: society benefits from human/social wealth; no primacy of material wealth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View on freedom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Freedom of individuals from interference from others (bonds are seen as ties and instrumental means)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Freedom within constraints (to avoid exploitation)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Social bonds based on trust and mutuality constitute the means of our freedom</a:t>
                      </a: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08400" y="1390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1896" y="3360717"/>
            <a:ext cx="783772" cy="35625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diagrams/Three%20movement%20dynamics%20-%20cle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718458"/>
            <a:ext cx="8610599" cy="5595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75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A world of three movements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Through the growth of alternative economy activities based on </a:t>
            </a:r>
            <a:r>
              <a:rPr lang="en-GB" sz="2600" dirty="0" smtClean="0"/>
              <a:t>(transformative) social </a:t>
            </a:r>
            <a:r>
              <a:rPr lang="en-GB" sz="2600" dirty="0"/>
              <a:t>innovation, </a:t>
            </a:r>
            <a:r>
              <a:rPr lang="en-GB" sz="2600" b="1" dirty="0"/>
              <a:t>a “new normal” is </a:t>
            </a:r>
            <a:r>
              <a:rPr lang="en-GB" sz="2600" b="1" dirty="0" smtClean="0"/>
              <a:t>emerging </a:t>
            </a:r>
            <a:r>
              <a:rPr lang="en-GB" sz="2600" dirty="0" smtClean="0"/>
              <a:t>next to “old ways of doing things” </a:t>
            </a:r>
          </a:p>
          <a:p>
            <a:r>
              <a:rPr lang="en-GB" sz="2600" dirty="0" smtClean="0"/>
              <a:t>Each </a:t>
            </a:r>
            <a:r>
              <a:rPr lang="en-GB" sz="2600" dirty="0"/>
              <a:t>of the movements harbours </a:t>
            </a:r>
            <a:r>
              <a:rPr lang="en-GB" sz="2600" b="1" dirty="0"/>
              <a:t>different logics</a:t>
            </a:r>
            <a:r>
              <a:rPr lang="en-GB" sz="2600" dirty="0"/>
              <a:t>. No movement or </a:t>
            </a:r>
            <a:r>
              <a:rPr lang="en-GB" sz="2600" dirty="0" smtClean="0"/>
              <a:t>domain </a:t>
            </a:r>
            <a:r>
              <a:rPr lang="en-GB" sz="2600" dirty="0"/>
              <a:t>is based on a singular </a:t>
            </a:r>
            <a:r>
              <a:rPr lang="en-GB" sz="2600" dirty="0" smtClean="0"/>
              <a:t>logic </a:t>
            </a:r>
            <a:r>
              <a:rPr lang="en-US" sz="2600" dirty="0" smtClean="0">
                <a:solidFill>
                  <a:srgbClr val="000000"/>
                </a:solidFill>
              </a:rPr>
              <a:t>(</a:t>
            </a:r>
            <a:r>
              <a:rPr lang="en-US" sz="2600" dirty="0">
                <a:solidFill>
                  <a:srgbClr val="000000"/>
                </a:solidFill>
              </a:rPr>
              <a:t>espoused values only partially correspond with values in use). 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b="1" dirty="0" smtClean="0">
                <a:solidFill>
                  <a:srgbClr val="C00000"/>
                </a:solidFill>
              </a:rPr>
              <a:t>All </a:t>
            </a:r>
            <a:r>
              <a:rPr lang="en-US" sz="2600" b="1" dirty="0">
                <a:solidFill>
                  <a:srgbClr val="C00000"/>
                </a:solidFill>
              </a:rPr>
              <a:t>movements have valuable elements </a:t>
            </a:r>
            <a:r>
              <a:rPr lang="en-US" sz="2600" dirty="0">
                <a:solidFill>
                  <a:srgbClr val="C00000"/>
                </a:solidFill>
              </a:rPr>
              <a:t>and </a:t>
            </a:r>
            <a:r>
              <a:rPr lang="en-US" sz="2600" dirty="0" smtClean="0">
                <a:solidFill>
                  <a:srgbClr val="C00000"/>
                </a:solidFill>
              </a:rPr>
              <a:t>the </a:t>
            </a:r>
            <a:r>
              <a:rPr lang="en-US" sz="2600" dirty="0">
                <a:solidFill>
                  <a:srgbClr val="C00000"/>
                </a:solidFill>
              </a:rPr>
              <a:t>challenge of creating a better world does not lie in the elimination of any of the logics but in combining them. This is a difficult task which must be taken up continuously </a:t>
            </a:r>
            <a:r>
              <a:rPr lang="en-US" sz="2600" dirty="0" smtClean="0">
                <a:solidFill>
                  <a:srgbClr val="C00000"/>
                </a:solidFill>
              </a:rPr>
              <a:t>since </a:t>
            </a:r>
            <a:r>
              <a:rPr lang="en-US" sz="2600" dirty="0">
                <a:solidFill>
                  <a:srgbClr val="C00000"/>
                </a:solidFill>
              </a:rPr>
              <a:t>the three logics involve </a:t>
            </a:r>
            <a:r>
              <a:rPr lang="en-US" sz="2600" b="1" dirty="0">
                <a:solidFill>
                  <a:srgbClr val="C00000"/>
                </a:solidFill>
              </a:rPr>
              <a:t>tensions</a:t>
            </a:r>
            <a:r>
              <a:rPr lang="en-US" sz="2600" dirty="0">
                <a:solidFill>
                  <a:srgbClr val="C00000"/>
                </a:solidFill>
              </a:rPr>
              <a:t>. </a:t>
            </a:r>
            <a:endParaRPr lang="en-GB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67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17" y="123581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Humanization </a:t>
            </a:r>
            <a:r>
              <a:rPr lang="en-US" dirty="0"/>
              <a:t>activities occur </a:t>
            </a:r>
            <a:r>
              <a:rPr lang="en-US" b="1" dirty="0"/>
              <a:t>across society </a:t>
            </a:r>
            <a:r>
              <a:rPr lang="en-US" dirty="0" smtClean="0"/>
              <a:t>(including the </a:t>
            </a:r>
            <a:r>
              <a:rPr lang="en-US" dirty="0"/>
              <a:t>market economy and </a:t>
            </a:r>
            <a:r>
              <a:rPr lang="en-US" dirty="0" smtClean="0"/>
              <a:t>- to a smaller extent - in government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 is 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pluriform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movement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Political philosophies of </a:t>
            </a:r>
            <a:r>
              <a:rPr lang="en-US" b="1" dirty="0">
                <a:solidFill>
                  <a:srgbClr val="000000"/>
                </a:solidFill>
              </a:rPr>
              <a:t>liberalism</a:t>
            </a:r>
            <a:r>
              <a:rPr lang="en-US" dirty="0">
                <a:solidFill>
                  <a:srgbClr val="000000"/>
                </a:solidFill>
              </a:rPr>
              <a:t> (the humanistic version with an important role for self-actualization and ethics) and </a:t>
            </a:r>
            <a:r>
              <a:rPr lang="en-US" b="1" dirty="0">
                <a:solidFill>
                  <a:srgbClr val="000000"/>
                </a:solidFill>
              </a:rPr>
              <a:t>communitarianism</a:t>
            </a:r>
            <a:r>
              <a:rPr lang="en-US" dirty="0">
                <a:solidFill>
                  <a:srgbClr val="000000"/>
                </a:solidFill>
              </a:rPr>
              <a:t> are being </a:t>
            </a:r>
            <a:r>
              <a:rPr lang="en-US" dirty="0" smtClean="0">
                <a:solidFill>
                  <a:srgbClr val="000000"/>
                </a:solidFill>
              </a:rPr>
              <a:t>combined. 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challenge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for the third movement is to bring about major institutional change in the political economy of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world.</a:t>
            </a:r>
          </a:p>
          <a:p>
            <a:r>
              <a:rPr lang="en-US" sz="2600" dirty="0" smtClean="0">
                <a:solidFill>
                  <a:srgbClr val="009999"/>
                </a:solidFill>
              </a:rPr>
              <a:t>As </a:t>
            </a:r>
            <a:r>
              <a:rPr lang="en-US" sz="2600" dirty="0">
                <a:solidFill>
                  <a:srgbClr val="009999"/>
                </a:solidFill>
              </a:rPr>
              <a:t>any movement, it will experience downfalls and retreat, but the motivations on which it is based are not those of a special </a:t>
            </a:r>
            <a:r>
              <a:rPr lang="en-US" sz="2600" dirty="0" smtClean="0">
                <a:solidFill>
                  <a:srgbClr val="009999"/>
                </a:solidFill>
              </a:rPr>
              <a:t>class or group </a:t>
            </a:r>
            <a:r>
              <a:rPr lang="en-US" sz="2600" dirty="0">
                <a:solidFill>
                  <a:srgbClr val="009999"/>
                </a:solidFill>
              </a:rPr>
              <a:t>of people (green communitarians) but </a:t>
            </a:r>
            <a:r>
              <a:rPr lang="en-US" sz="2600" b="1" dirty="0">
                <a:solidFill>
                  <a:srgbClr val="009999"/>
                </a:solidFill>
              </a:rPr>
              <a:t>basic </a:t>
            </a:r>
            <a:r>
              <a:rPr lang="en-US" sz="2600" b="1" dirty="0" smtClean="0">
                <a:solidFill>
                  <a:srgbClr val="009999"/>
                </a:solidFill>
              </a:rPr>
              <a:t>psychological needs</a:t>
            </a:r>
            <a:r>
              <a:rPr lang="en-US" sz="2600" dirty="0">
                <a:solidFill>
                  <a:srgbClr val="009999"/>
                </a:solidFill>
              </a:rPr>
              <a:t>, which therefore can be expected to assert themselves also in business and government. </a:t>
            </a:r>
          </a:p>
        </p:txBody>
      </p:sp>
      <p:pic>
        <p:nvPicPr>
          <p:cNvPr id="1028" name="Picture 4" descr="Afbeeldingsresultaat voor dive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1366446"/>
            <a:ext cx="2214216" cy="102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4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double movement identified by Polanyi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welfare state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humanization of economic life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world of three movements</a:t>
            </a:r>
          </a:p>
        </p:txBody>
      </p:sp>
      <p:pic>
        <p:nvPicPr>
          <p:cNvPr id="2050" name="Picture 2" descr="Image result for over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097" y="465707"/>
            <a:ext cx="3969693" cy="189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9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Karl Polanyi: described a </a:t>
            </a:r>
            <a:r>
              <a:rPr lang="en-US" i="1" u="sng" dirty="0"/>
              <a:t>double movement</a:t>
            </a:r>
            <a:r>
              <a:rPr lang="en-US" u="sng" dirty="0"/>
              <a:t> in </a:t>
            </a:r>
            <a:r>
              <a:rPr lang="en-US" u="sng" dirty="0" smtClean="0"/>
              <a:t>society: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first movement is towards </a:t>
            </a:r>
            <a:r>
              <a:rPr lang="en-US" b="1" dirty="0"/>
              <a:t>marketization</a:t>
            </a:r>
            <a:r>
              <a:rPr lang="en-US" dirty="0"/>
              <a:t>, the spread of market thinking and market-based forms of allocation throughout society, driven by international trade and naturalist ideas of competition and utilitarianism.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second </a:t>
            </a:r>
            <a:r>
              <a:rPr lang="en-US" i="1" dirty="0"/>
              <a:t>counter</a:t>
            </a:r>
            <a:r>
              <a:rPr lang="en-US" dirty="0"/>
              <a:t>movement consists </a:t>
            </a:r>
            <a:r>
              <a:rPr lang="en-US" dirty="0" smtClean="0"/>
              <a:t>of (state-based) </a:t>
            </a:r>
            <a:r>
              <a:rPr lang="en-US" b="1" dirty="0" smtClean="0"/>
              <a:t>social </a:t>
            </a:r>
            <a:r>
              <a:rPr lang="en-US" b="1" dirty="0"/>
              <a:t>protection </a:t>
            </a:r>
            <a:r>
              <a:rPr lang="en-US" dirty="0" smtClean="0"/>
              <a:t>against </a:t>
            </a:r>
            <a:r>
              <a:rPr lang="en-US" dirty="0"/>
              <a:t>the negative consequences of that same </a:t>
            </a:r>
            <a:r>
              <a:rPr lang="en-US" dirty="0" smtClean="0"/>
              <a:t>marketization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9999"/>
                </a:solidFill>
              </a:rPr>
              <a:t>We suggest, the double movement model is best changed into a </a:t>
            </a:r>
            <a:r>
              <a:rPr lang="en-US" b="1" u="sng" dirty="0" smtClean="0">
                <a:solidFill>
                  <a:srgbClr val="009999"/>
                </a:solidFill>
              </a:rPr>
              <a:t>three movement model</a:t>
            </a:r>
            <a:r>
              <a:rPr lang="en-US" u="sng" dirty="0" smtClean="0">
                <a:solidFill>
                  <a:srgbClr val="009999"/>
                </a:solidFill>
              </a:rPr>
              <a:t> with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</a:t>
            </a:r>
            <a:r>
              <a:rPr lang="en-US" i="1" dirty="0"/>
              <a:t>third </a:t>
            </a:r>
            <a:r>
              <a:rPr lang="en-US" i="1" dirty="0" smtClean="0"/>
              <a:t>movement</a:t>
            </a:r>
            <a:r>
              <a:rPr lang="en-US" dirty="0"/>
              <a:t> </a:t>
            </a:r>
            <a:r>
              <a:rPr lang="en-US" dirty="0" smtClean="0"/>
              <a:t>called the </a:t>
            </a:r>
            <a:r>
              <a:rPr lang="en-US" b="1" dirty="0"/>
              <a:t>humanization</a:t>
            </a:r>
            <a:r>
              <a:rPr lang="en-US" dirty="0"/>
              <a:t> of the economy </a:t>
            </a:r>
            <a:r>
              <a:rPr lang="en-US" dirty="0" smtClean="0"/>
              <a:t>involving a re-embedding as the </a:t>
            </a:r>
            <a:r>
              <a:rPr lang="en-US" dirty="0"/>
              <a:t>opposite of dis-embedding: the loss of social ties and sense of purpose in </a:t>
            </a:r>
            <a:r>
              <a:rPr lang="en-US" dirty="0" smtClean="0"/>
              <a:t>individualistic societies, not in </a:t>
            </a:r>
            <a:r>
              <a:rPr lang="en-US" dirty="0"/>
              <a:t>the sense of a restoring the past.</a:t>
            </a:r>
            <a:r>
              <a:rPr lang="en-US" dirty="0" smtClean="0">
                <a:effectLst/>
              </a:rPr>
              <a:t> It is also driven by the need for autonomy.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711" y="435463"/>
            <a:ext cx="13335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Marketization of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54" y="2298438"/>
            <a:ext cx="10515600" cy="4351338"/>
          </a:xfrm>
        </p:spPr>
        <p:txBody>
          <a:bodyPr numCol="2">
            <a:normAutofit/>
          </a:bodyPr>
          <a:lstStyle/>
          <a:p>
            <a:r>
              <a:rPr lang="en-GB" sz="2400" dirty="0" smtClean="0"/>
              <a:t>A </a:t>
            </a:r>
            <a:r>
              <a:rPr lang="en-GB" sz="2400" b="1" dirty="0"/>
              <a:t>market society </a:t>
            </a:r>
            <a:r>
              <a:rPr lang="en-GB" sz="2400" dirty="0"/>
              <a:t>is a way of life in which market values seep into every aspect of human endeavour.</a:t>
            </a:r>
            <a:r>
              <a:rPr lang="en-US" sz="2400" dirty="0" smtClean="0">
                <a:effectLst/>
              </a:rPr>
              <a:t> </a:t>
            </a:r>
            <a:r>
              <a:rPr lang="is-IS" sz="2400" dirty="0" smtClean="0">
                <a:effectLst/>
              </a:rPr>
              <a:t>… </a:t>
            </a:r>
            <a:r>
              <a:rPr lang="en-GB" sz="2400" dirty="0" smtClean="0"/>
              <a:t>Market-ideology </a:t>
            </a:r>
            <a:r>
              <a:rPr lang="en-GB" sz="2400" dirty="0"/>
              <a:t>has penetrated families and government. </a:t>
            </a:r>
            <a:endParaRPr lang="en-US" sz="2400" dirty="0" smtClean="0">
              <a:effectLst/>
            </a:endParaRPr>
          </a:p>
          <a:p>
            <a:r>
              <a:rPr lang="en-GB" sz="2300" dirty="0" smtClean="0">
                <a:solidFill>
                  <a:srgbClr val="C00000"/>
                </a:solidFill>
              </a:rPr>
              <a:t>The </a:t>
            </a:r>
            <a:r>
              <a:rPr lang="en-GB" sz="2300" dirty="0">
                <a:solidFill>
                  <a:srgbClr val="C00000"/>
                </a:solidFill>
              </a:rPr>
              <a:t>ascendance of market society is partly the result </a:t>
            </a:r>
            <a:r>
              <a:rPr lang="en-GB" sz="2300" dirty="0" smtClean="0">
                <a:solidFill>
                  <a:srgbClr val="C00000"/>
                </a:solidFill>
              </a:rPr>
              <a:t>of </a:t>
            </a:r>
            <a:r>
              <a:rPr lang="en-GB" sz="2300" dirty="0">
                <a:solidFill>
                  <a:srgbClr val="C00000"/>
                </a:solidFill>
              </a:rPr>
              <a:t>the </a:t>
            </a:r>
            <a:r>
              <a:rPr lang="en-GB" sz="2300" b="1" dirty="0">
                <a:solidFill>
                  <a:srgbClr val="C00000"/>
                </a:solidFill>
              </a:rPr>
              <a:t>ideology</a:t>
            </a:r>
            <a:r>
              <a:rPr lang="en-GB" sz="2300" dirty="0">
                <a:solidFill>
                  <a:srgbClr val="C00000"/>
                </a:solidFill>
              </a:rPr>
              <a:t> of neoliberalism and partly the result of </a:t>
            </a:r>
            <a:r>
              <a:rPr lang="en-GB" sz="2300" b="1" dirty="0">
                <a:solidFill>
                  <a:srgbClr val="C00000"/>
                </a:solidFill>
              </a:rPr>
              <a:t>self-reinforcing </a:t>
            </a:r>
            <a:r>
              <a:rPr lang="en-GB" sz="2300" b="1" dirty="0" smtClean="0">
                <a:solidFill>
                  <a:srgbClr val="C00000"/>
                </a:solidFill>
              </a:rPr>
              <a:t>processes (</a:t>
            </a:r>
            <a:r>
              <a:rPr lang="en-GB" sz="2300" dirty="0" smtClean="0">
                <a:solidFill>
                  <a:srgbClr val="C00000"/>
                </a:solidFill>
              </a:rPr>
              <a:t>such as global competition leading governments to </a:t>
            </a:r>
            <a:r>
              <a:rPr lang="en-US" sz="2300" dirty="0" smtClean="0">
                <a:solidFill>
                  <a:srgbClr val="C00000"/>
                </a:solidFill>
              </a:rPr>
              <a:t>reduce corporate taxes and reform the welfare state, materialism, etc.</a:t>
            </a:r>
            <a:endParaRPr lang="en-US" sz="23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Ontwikkeling in gemiddelde Vpb-tarieven in Euro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598" y="4043096"/>
            <a:ext cx="3810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6154" y="1670573"/>
            <a:ext cx="1004730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9999"/>
                </a:solidFill>
              </a:rPr>
              <a:t>From a market economy to a </a:t>
            </a:r>
            <a:r>
              <a:rPr lang="en-GB" sz="2800" b="1" dirty="0">
                <a:solidFill>
                  <a:srgbClr val="009999"/>
                </a:solidFill>
              </a:rPr>
              <a:t>market society </a:t>
            </a:r>
            <a:r>
              <a:rPr lang="en-GB" sz="2800" dirty="0">
                <a:solidFill>
                  <a:srgbClr val="009999"/>
                </a:solidFill>
              </a:rPr>
              <a:t>(</a:t>
            </a:r>
            <a:r>
              <a:rPr lang="en-GB" sz="2800" dirty="0" err="1">
                <a:solidFill>
                  <a:srgbClr val="009999"/>
                </a:solidFill>
              </a:rPr>
              <a:t>Sandel</a:t>
            </a:r>
            <a:r>
              <a:rPr lang="en-GB" sz="2800" dirty="0">
                <a:solidFill>
                  <a:srgbClr val="009999"/>
                </a:solidFill>
              </a:rPr>
              <a:t>, 2000, 2012): </a:t>
            </a:r>
          </a:p>
        </p:txBody>
      </p:sp>
    </p:spTree>
    <p:extLst>
      <p:ext uri="{BB962C8B-B14F-4D97-AF65-F5344CB8AC3E}">
        <p14:creationId xmlns:p14="http://schemas.microsoft.com/office/powerpoint/2010/main" val="184948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The welfare state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5254"/>
            <a:ext cx="9971313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9999"/>
                </a:solidFill>
              </a:rPr>
              <a:t>Pathologies of the welfare system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Erosion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of community resilience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 the emergence of a co-dependence on both market-based solutions and state welfare, at the cost of traditional forms of social relations and informal modes of exchange.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limited success of polices aimed at addressing social exclusion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because reintegration activities are too much oriented towards the market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economy.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persistence of long-term, sometimes trans-generational, unemployment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among a significant minority of the working-age population, combined with treating unemployment benefit receivers in a non-human way, through the use of bureaucratic rule, orders and the use of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sanctions.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welfare system is not oriented towards the integrity and capabilities of people, and because of this it </a:t>
            </a:r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undermines the “freedom of the self to assume life in such a way that it is expressive of his or her integrity as a self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” (</a:t>
            </a:r>
            <a:r>
              <a:rPr lang="en-US" sz="2100" dirty="0" err="1">
                <a:solidFill>
                  <a:schemeClr val="accent1">
                    <a:lumMod val="75000"/>
                  </a:schemeClr>
                </a:solidFill>
              </a:rPr>
              <a:t>Yeatman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100" dirty="0" err="1">
                <a:solidFill>
                  <a:schemeClr val="accent1">
                    <a:lumMod val="75000"/>
                  </a:schemeClr>
                </a:solidFill>
              </a:rPr>
              <a:t>Dowsett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, Fine &amp; </a:t>
            </a:r>
            <a:r>
              <a:rPr lang="en-US" sz="2100" dirty="0" err="1">
                <a:solidFill>
                  <a:schemeClr val="accent1">
                    <a:lumMod val="75000"/>
                  </a:schemeClr>
                </a:solidFill>
              </a:rPr>
              <a:t>Gursansky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, 2009, p.4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948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The welfare state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b="1" dirty="0" smtClean="0"/>
              <a:t>Market thinking also entered the systems of social care: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efficiency-driven </a:t>
            </a:r>
            <a:r>
              <a:rPr lang="en-GB" sz="2600" dirty="0"/>
              <a:t>norms alienated health-care professionals and dehumanized </a:t>
            </a:r>
            <a:r>
              <a:rPr lang="en-GB" sz="2600" dirty="0" smtClean="0"/>
              <a:t>patients (</a:t>
            </a:r>
            <a:r>
              <a:rPr lang="en-GB" sz="2600" dirty="0" err="1" smtClean="0"/>
              <a:t>Laloux</a:t>
            </a:r>
            <a:r>
              <a:rPr lang="en-GB" sz="2600" dirty="0" smtClean="0"/>
              <a:t>, 2014).</a:t>
            </a:r>
            <a:r>
              <a:rPr lang="en-US" sz="2600" dirty="0" smtClean="0">
                <a:effectLst/>
              </a:rPr>
              <a:t> </a:t>
            </a:r>
          </a:p>
          <a:p>
            <a:pPr marL="449580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9999"/>
                </a:solidFill>
              </a:rPr>
              <a:t>“</a:t>
            </a:r>
            <a:r>
              <a:rPr lang="en-US" sz="2200" i="1" dirty="0">
                <a:solidFill>
                  <a:srgbClr val="009999"/>
                </a:solidFill>
              </a:rPr>
              <a:t>The whole day, the electronic registration system that you have to carry with you is making you crazy. Some evenings I had to go and see 19 different patients. Then there is nothing you can do but run inside, put on a bandage or give a shot, and run out. You can never finish your work in a qualitative way.”</a:t>
            </a:r>
            <a:endParaRPr lang="en-US" sz="2200" dirty="0">
              <a:solidFill>
                <a:srgbClr val="009999"/>
              </a:solidFill>
            </a:endParaRPr>
          </a:p>
          <a:p>
            <a:pPr marL="449580">
              <a:spcBef>
                <a:spcPts val="0"/>
              </a:spcBef>
              <a:spcAft>
                <a:spcPts val="1000"/>
              </a:spcAft>
            </a:pPr>
            <a:r>
              <a:rPr lang="en-US" sz="2200" i="1" dirty="0">
                <a:solidFill>
                  <a:schemeClr val="accent5">
                    <a:lumMod val="75000"/>
                  </a:schemeClr>
                </a:solidFill>
              </a:rPr>
              <a:t>“The last years I was responsible for 80 patients that I never got to know well. … The planning was done somewhere else by someone who didn’t know the patients. […] Nobody felt responsible for the care of patients. Every day there were complaints and conflicts among colleagues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</a:rPr>
              <a:t>.”</a:t>
            </a:r>
            <a:r>
              <a:rPr lang="en-US" sz="2300" dirty="0"/>
              <a:t/>
            </a:r>
            <a:br>
              <a:rPr lang="en-US" sz="2300" dirty="0"/>
            </a:b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126330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The humanisation of economic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The </a:t>
            </a:r>
            <a:r>
              <a:rPr lang="en-GB" b="1" dirty="0"/>
              <a:t>diverse </a:t>
            </a:r>
            <a:r>
              <a:rPr lang="en-GB" b="1" dirty="0" smtClean="0"/>
              <a:t>economy:</a:t>
            </a:r>
            <a:r>
              <a:rPr lang="en-GB" dirty="0" smtClean="0"/>
              <a:t> there </a:t>
            </a:r>
            <a:r>
              <a:rPr lang="en-GB" dirty="0"/>
              <a:t>always has been an alternative economy in which values of cooperation and mutuality govern </a:t>
            </a:r>
            <a:r>
              <a:rPr lang="en-GB" dirty="0" smtClean="0"/>
              <a:t>economic interactions. </a:t>
            </a:r>
          </a:p>
          <a:p>
            <a:r>
              <a:rPr lang="en-US" b="1" u="sng" dirty="0" smtClean="0">
                <a:solidFill>
                  <a:srgbClr val="009999"/>
                </a:solidFill>
              </a:rPr>
              <a:t>Our proposition</a:t>
            </a:r>
            <a:r>
              <a:rPr lang="en-US" b="1" dirty="0" smtClean="0">
                <a:solidFill>
                  <a:srgbClr val="009999"/>
                </a:solidFill>
              </a:rPr>
              <a:t>:</a:t>
            </a:r>
            <a:r>
              <a:rPr lang="en-US" dirty="0" smtClean="0">
                <a:solidFill>
                  <a:srgbClr val="009999"/>
                </a:solidFill>
              </a:rPr>
              <a:t> there is a </a:t>
            </a:r>
            <a:r>
              <a:rPr lang="en-GB" i="1" dirty="0" smtClean="0">
                <a:solidFill>
                  <a:srgbClr val="009999"/>
                </a:solidFill>
              </a:rPr>
              <a:t>third </a:t>
            </a:r>
            <a:r>
              <a:rPr lang="en-GB" i="1" dirty="0">
                <a:solidFill>
                  <a:srgbClr val="009999"/>
                </a:solidFill>
              </a:rPr>
              <a:t>movement</a:t>
            </a:r>
            <a:r>
              <a:rPr lang="en-GB" dirty="0">
                <a:solidFill>
                  <a:srgbClr val="009999"/>
                </a:solidFill>
              </a:rPr>
              <a:t> in the form of a </a:t>
            </a:r>
            <a:r>
              <a:rPr lang="en-GB" i="1" dirty="0">
                <a:solidFill>
                  <a:srgbClr val="009999"/>
                </a:solidFill>
              </a:rPr>
              <a:t>humanization </a:t>
            </a:r>
            <a:r>
              <a:rPr lang="en-GB" i="1" dirty="0" smtClean="0">
                <a:solidFill>
                  <a:srgbClr val="009999"/>
                </a:solidFill>
              </a:rPr>
              <a:t>process</a:t>
            </a:r>
          </a:p>
          <a:p>
            <a:r>
              <a:rPr lang="en-GB" b="1" dirty="0" smtClean="0"/>
              <a:t>Shared underlying values:</a:t>
            </a:r>
            <a:r>
              <a:rPr lang="en-GB" dirty="0" smtClean="0"/>
              <a:t> people </a:t>
            </a:r>
            <a:r>
              <a:rPr lang="en-GB" dirty="0"/>
              <a:t>as persons </a:t>
            </a:r>
            <a:r>
              <a:rPr lang="en-GB" dirty="0" smtClean="0"/>
              <a:t>&gt; objects (statistics), intrinsic &gt; extrinsic </a:t>
            </a:r>
            <a:r>
              <a:rPr lang="en-GB" dirty="0"/>
              <a:t>motivations, </a:t>
            </a:r>
            <a:r>
              <a:rPr lang="en-GB" dirty="0" smtClean="0"/>
              <a:t>purposeful </a:t>
            </a:r>
            <a:r>
              <a:rPr lang="en-GB" dirty="0"/>
              <a:t>activities, </a:t>
            </a:r>
            <a:r>
              <a:rPr lang="en-GB" dirty="0" smtClean="0"/>
              <a:t>collective </a:t>
            </a:r>
            <a:r>
              <a:rPr lang="en-GB" dirty="0"/>
              <a:t>benefits. </a:t>
            </a:r>
            <a:endParaRPr lang="en-GB" dirty="0" smtClean="0"/>
          </a:p>
          <a:p>
            <a:r>
              <a:rPr lang="en-GB" b="1" dirty="0" smtClean="0"/>
              <a:t>Not </a:t>
            </a:r>
            <a:r>
              <a:rPr lang="en-GB" b="1" dirty="0"/>
              <a:t>a separate sector </a:t>
            </a:r>
            <a:r>
              <a:rPr lang="en-GB" dirty="0" smtClean="0"/>
              <a:t>(</a:t>
            </a:r>
            <a:r>
              <a:rPr lang="en-GB" dirty="0"/>
              <a:t>such as the third sector), but in all sectors (in different ways and at different speeds).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GB" dirty="0"/>
              <a:t>The </a:t>
            </a:r>
            <a:r>
              <a:rPr lang="en-GB" b="1" dirty="0"/>
              <a:t>activities discussed </a:t>
            </a:r>
            <a:r>
              <a:rPr lang="en-GB" dirty="0"/>
              <a:t>are: </a:t>
            </a:r>
            <a:r>
              <a:rPr lang="en-GB" i="1" dirty="0"/>
              <a:t>commons-based peer production, time banks, eco-villages and transition towns, home care, </a:t>
            </a:r>
            <a:r>
              <a:rPr lang="en-GB" i="1" dirty="0" smtClean="0"/>
              <a:t>family </a:t>
            </a:r>
            <a:r>
              <a:rPr lang="en-GB" i="1" dirty="0"/>
              <a:t>group </a:t>
            </a:r>
            <a:r>
              <a:rPr lang="en-GB" i="1" dirty="0" smtClean="0"/>
              <a:t>conferences</a:t>
            </a:r>
            <a:r>
              <a:rPr lang="en-US" i="1" dirty="0" smtClean="0"/>
              <a:t>, Teal organizations (</a:t>
            </a:r>
            <a:r>
              <a:rPr lang="en-US" i="1" dirty="0" err="1" smtClean="0"/>
              <a:t>Buurtzorg</a:t>
            </a:r>
            <a:r>
              <a:rPr lang="en-US" i="1" dirty="0" smtClean="0"/>
              <a:t>).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These are all part </a:t>
            </a:r>
            <a:r>
              <a:rPr lang="en-GB" dirty="0">
                <a:solidFill>
                  <a:srgbClr val="C00000"/>
                </a:solidFill>
              </a:rPr>
              <a:t>of a “movement” which so far has </a:t>
            </a:r>
            <a:r>
              <a:rPr lang="en-GB" b="1" dirty="0">
                <a:solidFill>
                  <a:srgbClr val="C00000"/>
                </a:solidFill>
              </a:rPr>
              <a:t>no </a:t>
            </a:r>
            <a:r>
              <a:rPr lang="en-GB" b="1" dirty="0" smtClean="0">
                <a:solidFill>
                  <a:srgbClr val="C00000"/>
                </a:solidFill>
              </a:rPr>
              <a:t>name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C00000"/>
                </a:solidFill>
              </a:rPr>
              <a:t>   and </a:t>
            </a:r>
            <a:r>
              <a:rPr lang="en-GB" b="1" dirty="0">
                <a:solidFill>
                  <a:srgbClr val="C00000"/>
                </a:solidFill>
              </a:rPr>
              <a:t>is without political parties </a:t>
            </a:r>
            <a:r>
              <a:rPr lang="en-GB" dirty="0">
                <a:solidFill>
                  <a:srgbClr val="C00000"/>
                </a:solidFill>
              </a:rPr>
              <a:t>speaking on its behalf. </a:t>
            </a:r>
            <a:endParaRPr lang="en-US" i="1" dirty="0" smtClean="0">
              <a:solidFill>
                <a:srgbClr val="C00000"/>
              </a:solidFill>
              <a:effectLst/>
            </a:endParaRP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794" y="4954597"/>
            <a:ext cx="1142999" cy="132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83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humanisation</a:t>
            </a:r>
            <a:r>
              <a:rPr lang="en-US" dirty="0" smtClean="0"/>
              <a:t> of the economy through social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</a:t>
            </a:r>
            <a:r>
              <a:rPr lang="en-US" dirty="0" err="1"/>
              <a:t>conceptualise</a:t>
            </a:r>
            <a:r>
              <a:rPr lang="en-US" dirty="0"/>
              <a:t> humanization of the economy as the development of economic </a:t>
            </a:r>
            <a:r>
              <a:rPr lang="en-US" dirty="0" smtClean="0"/>
              <a:t>activities that </a:t>
            </a:r>
            <a:r>
              <a:rPr lang="en-US" b="1" dirty="0"/>
              <a:t>help satisfy basic psychological needs </a:t>
            </a:r>
            <a:r>
              <a:rPr lang="en-US" dirty="0"/>
              <a:t>for </a:t>
            </a:r>
            <a:r>
              <a:rPr lang="en-US" b="1" dirty="0">
                <a:solidFill>
                  <a:srgbClr val="009999"/>
                </a:solidFill>
              </a:rPr>
              <a:t>autonomy, relatedness and competence </a:t>
            </a:r>
            <a:r>
              <a:rPr lang="en-US" dirty="0"/>
              <a:t>with an important role for ego-transcendence in serving a greater cause and acting for the benefit of </a:t>
            </a:r>
            <a:r>
              <a:rPr lang="en-US" dirty="0" smtClean="0"/>
              <a:t>all.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hypothesise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that (1) the current economic system to a large extent fails in satisfying basic psychological needs, and that (2) there is a societal movement of alternative economy activities that are better at satisfying those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needs.</a:t>
            </a:r>
          </a:p>
          <a:p>
            <a:r>
              <a:rPr lang="en-US" dirty="0" smtClean="0"/>
              <a:t>We </a:t>
            </a:r>
            <a:r>
              <a:rPr lang="en-US" dirty="0"/>
              <a:t>refer to such alternative economy activities in terms of ‘</a:t>
            </a:r>
            <a:r>
              <a:rPr lang="en-US" b="1" dirty="0"/>
              <a:t>social innovation initiatives</a:t>
            </a:r>
            <a:r>
              <a:rPr lang="en-US" dirty="0"/>
              <a:t>’, </a:t>
            </a:r>
            <a:r>
              <a:rPr lang="en-US" dirty="0" err="1"/>
              <a:t>conceptualised</a:t>
            </a:r>
            <a:r>
              <a:rPr lang="en-US" dirty="0"/>
              <a:t> as initiatives that involve </a:t>
            </a:r>
            <a:r>
              <a:rPr lang="en-US" i="1" dirty="0"/>
              <a:t>new social relations and new ways of doing, </a:t>
            </a:r>
            <a:r>
              <a:rPr lang="en-US" i="1" dirty="0" err="1"/>
              <a:t>organising</a:t>
            </a:r>
            <a:r>
              <a:rPr lang="en-US" i="1" dirty="0"/>
              <a:t>, framing and knowing </a:t>
            </a:r>
            <a:r>
              <a:rPr lang="en-US" dirty="0"/>
              <a:t>(Haxeltine et al. 2013, 2016, Avelino et al. forthcoming).</a:t>
            </a:r>
          </a:p>
        </p:txBody>
      </p:sp>
    </p:spTree>
    <p:extLst>
      <p:ext uri="{BB962C8B-B14F-4D97-AF65-F5344CB8AC3E}">
        <p14:creationId xmlns:p14="http://schemas.microsoft.com/office/powerpoint/2010/main" val="267914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Self-determination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877" y="1690688"/>
            <a:ext cx="97477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i="1" dirty="0" smtClean="0"/>
              <a:t>“</a:t>
            </a:r>
            <a:r>
              <a:rPr lang="en-US" sz="2600" i="1" dirty="0"/>
              <a:t>people </a:t>
            </a:r>
            <a:r>
              <a:rPr lang="en-US" sz="2600" i="1" dirty="0" smtClean="0"/>
              <a:t>have innate </a:t>
            </a:r>
            <a:r>
              <a:rPr lang="en-US" sz="2600" i="1" dirty="0"/>
              <a:t>psychological needs that are the basis for self-motivation and personality integration. (...) SDT identifies three innate needs that, if satisfied, allow optimal function, growth and wellbeing</a:t>
            </a:r>
            <a:r>
              <a:rPr lang="en-US" sz="2600" i="1" dirty="0" smtClean="0"/>
              <a:t>”</a:t>
            </a:r>
            <a:endParaRPr lang="en-US" sz="2600" dirty="0"/>
          </a:p>
          <a:p>
            <a:r>
              <a:rPr lang="en-US" sz="2600" b="1" dirty="0"/>
              <a:t>Competence</a:t>
            </a:r>
            <a:r>
              <a:rPr lang="en-US" sz="2600" dirty="0"/>
              <a:t>: the ability to control the outcome and experience mastery</a:t>
            </a:r>
          </a:p>
          <a:p>
            <a:r>
              <a:rPr lang="en-US" sz="2600" b="1" dirty="0"/>
              <a:t>Relatedness</a:t>
            </a:r>
            <a:r>
              <a:rPr lang="en-US" sz="2600" dirty="0"/>
              <a:t>: feeling connected to others and experience caring for others</a:t>
            </a:r>
          </a:p>
          <a:p>
            <a:r>
              <a:rPr lang="en-US" sz="2600" b="1" dirty="0"/>
              <a:t>Autonomy</a:t>
            </a:r>
            <a:r>
              <a:rPr lang="en-US" sz="2600" dirty="0"/>
              <a:t>: to act in harmony with one's integrated self (based on intrinsic motivations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62" y="273132"/>
            <a:ext cx="1780920" cy="178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7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2008</Words>
  <Application>Microsoft Office PowerPoint</Application>
  <PresentationFormat>Custom</PresentationFormat>
  <Paragraphs>218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humanization of the economy through social innovation</vt:lpstr>
      <vt:lpstr>Overview</vt:lpstr>
      <vt:lpstr>1. Introduction</vt:lpstr>
      <vt:lpstr>2. Marketization of society</vt:lpstr>
      <vt:lpstr>3. The welfare state</vt:lpstr>
      <vt:lpstr>3. The welfare state (continued)</vt:lpstr>
      <vt:lpstr>4. The humanisation of economic life</vt:lpstr>
      <vt:lpstr>The humanisation of the economy through social innovation</vt:lpstr>
      <vt:lpstr>Self-determination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A world of three movements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Strasser</dc:creator>
  <cp:lastModifiedBy>Kemp R (MERIT)</cp:lastModifiedBy>
  <cp:revision>47</cp:revision>
  <cp:lastPrinted>2016-09-05T12:55:00Z</cp:lastPrinted>
  <dcterms:created xsi:type="dcterms:W3CDTF">2016-02-03T10:33:57Z</dcterms:created>
  <dcterms:modified xsi:type="dcterms:W3CDTF">2016-09-05T15:52:51Z</dcterms:modified>
</cp:coreProperties>
</file>